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59" r:id="rId2"/>
    <p:sldMasterId id="2147483772" r:id="rId3"/>
    <p:sldMasterId id="2147483784" r:id="rId4"/>
    <p:sldMasterId id="2147483798" r:id="rId5"/>
  </p:sldMasterIdLst>
  <p:notesMasterIdLst>
    <p:notesMasterId r:id="rId45"/>
  </p:notesMasterIdLst>
  <p:handoutMasterIdLst>
    <p:handoutMasterId r:id="rId46"/>
  </p:handoutMasterIdLst>
  <p:sldIdLst>
    <p:sldId id="279" r:id="rId6"/>
    <p:sldId id="403" r:id="rId7"/>
    <p:sldId id="404" r:id="rId8"/>
    <p:sldId id="405" r:id="rId9"/>
    <p:sldId id="406" r:id="rId10"/>
    <p:sldId id="371" r:id="rId11"/>
    <p:sldId id="368" r:id="rId12"/>
    <p:sldId id="372" r:id="rId13"/>
    <p:sldId id="412" r:id="rId14"/>
    <p:sldId id="373" r:id="rId15"/>
    <p:sldId id="374" r:id="rId16"/>
    <p:sldId id="411" r:id="rId17"/>
    <p:sldId id="375" r:id="rId18"/>
    <p:sldId id="376" r:id="rId19"/>
    <p:sldId id="377" r:id="rId20"/>
    <p:sldId id="378" r:id="rId21"/>
    <p:sldId id="369"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93" r:id="rId37"/>
    <p:sldId id="394" r:id="rId38"/>
    <p:sldId id="370" r:id="rId39"/>
    <p:sldId id="395" r:id="rId40"/>
    <p:sldId id="407" r:id="rId41"/>
    <p:sldId id="408" r:id="rId42"/>
    <p:sldId id="409" r:id="rId43"/>
    <p:sldId id="410" r:id="rId44"/>
  </p:sldIdLst>
  <p:sldSz cx="9144000" cy="6858000" type="screen4x3"/>
  <p:notesSz cx="6669088" cy="9926638"/>
  <p:defaultTextStyle>
    <a:defPPr>
      <a:defRPr lang="de-DE"/>
    </a:defPPr>
    <a:lvl1pPr algn="l" rtl="0" fontAlgn="base">
      <a:spcBef>
        <a:spcPct val="0"/>
      </a:spcBef>
      <a:spcAft>
        <a:spcPct val="0"/>
      </a:spcAft>
      <a:defRPr sz="2400" b="1" kern="1200">
        <a:solidFill>
          <a:schemeClr val="bg1"/>
        </a:solidFill>
        <a:latin typeface="Arial" charset="0"/>
        <a:ea typeface="+mn-ea"/>
        <a:cs typeface="Arial" charset="0"/>
      </a:defRPr>
    </a:lvl1pPr>
    <a:lvl2pPr marL="457200" algn="l" rtl="0" fontAlgn="base">
      <a:spcBef>
        <a:spcPct val="0"/>
      </a:spcBef>
      <a:spcAft>
        <a:spcPct val="0"/>
      </a:spcAft>
      <a:defRPr sz="2400" b="1" kern="1200">
        <a:solidFill>
          <a:schemeClr val="bg1"/>
        </a:solidFill>
        <a:latin typeface="Arial" charset="0"/>
        <a:ea typeface="+mn-ea"/>
        <a:cs typeface="Arial" charset="0"/>
      </a:defRPr>
    </a:lvl2pPr>
    <a:lvl3pPr marL="914400" algn="l" rtl="0" fontAlgn="base">
      <a:spcBef>
        <a:spcPct val="0"/>
      </a:spcBef>
      <a:spcAft>
        <a:spcPct val="0"/>
      </a:spcAft>
      <a:defRPr sz="2400" b="1" kern="1200">
        <a:solidFill>
          <a:schemeClr val="bg1"/>
        </a:solidFill>
        <a:latin typeface="Arial" charset="0"/>
        <a:ea typeface="+mn-ea"/>
        <a:cs typeface="Arial" charset="0"/>
      </a:defRPr>
    </a:lvl3pPr>
    <a:lvl4pPr marL="1371600" algn="l" rtl="0" fontAlgn="base">
      <a:spcBef>
        <a:spcPct val="0"/>
      </a:spcBef>
      <a:spcAft>
        <a:spcPct val="0"/>
      </a:spcAft>
      <a:defRPr sz="2400" b="1" kern="1200">
        <a:solidFill>
          <a:schemeClr val="bg1"/>
        </a:solidFill>
        <a:latin typeface="Arial" charset="0"/>
        <a:ea typeface="+mn-ea"/>
        <a:cs typeface="Arial" charset="0"/>
      </a:defRPr>
    </a:lvl4pPr>
    <a:lvl5pPr marL="1828800" algn="l" rtl="0" fontAlgn="base">
      <a:spcBef>
        <a:spcPct val="0"/>
      </a:spcBef>
      <a:spcAft>
        <a:spcPct val="0"/>
      </a:spcAft>
      <a:defRPr sz="2400" b="1" kern="1200">
        <a:solidFill>
          <a:schemeClr val="bg1"/>
        </a:solidFill>
        <a:latin typeface="Arial" charset="0"/>
        <a:ea typeface="+mn-ea"/>
        <a:cs typeface="Arial" charset="0"/>
      </a:defRPr>
    </a:lvl5pPr>
    <a:lvl6pPr marL="2286000" algn="l" defTabSz="914400" rtl="0" eaLnBrk="1" latinLnBrk="0" hangingPunct="1">
      <a:defRPr sz="2400" b="1" kern="1200">
        <a:solidFill>
          <a:schemeClr val="bg1"/>
        </a:solidFill>
        <a:latin typeface="Arial" charset="0"/>
        <a:ea typeface="+mn-ea"/>
        <a:cs typeface="Arial" charset="0"/>
      </a:defRPr>
    </a:lvl6pPr>
    <a:lvl7pPr marL="2743200" algn="l" defTabSz="914400" rtl="0" eaLnBrk="1" latinLnBrk="0" hangingPunct="1">
      <a:defRPr sz="2400" b="1" kern="1200">
        <a:solidFill>
          <a:schemeClr val="bg1"/>
        </a:solidFill>
        <a:latin typeface="Arial" charset="0"/>
        <a:ea typeface="+mn-ea"/>
        <a:cs typeface="Arial" charset="0"/>
      </a:defRPr>
    </a:lvl7pPr>
    <a:lvl8pPr marL="3200400" algn="l" defTabSz="914400" rtl="0" eaLnBrk="1" latinLnBrk="0" hangingPunct="1">
      <a:defRPr sz="2400" b="1" kern="1200">
        <a:solidFill>
          <a:schemeClr val="bg1"/>
        </a:solidFill>
        <a:latin typeface="Arial" charset="0"/>
        <a:ea typeface="+mn-ea"/>
        <a:cs typeface="Arial" charset="0"/>
      </a:defRPr>
    </a:lvl8pPr>
    <a:lvl9pPr marL="3657600" algn="l" defTabSz="914400" rtl="0" eaLnBrk="1" latinLnBrk="0" hangingPunct="1">
      <a:defRPr sz="2400" b="1"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01B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62" autoAdjust="0"/>
    <p:restoredTop sz="94714" autoAdjust="0"/>
  </p:normalViewPr>
  <p:slideViewPr>
    <p:cSldViewPr snapToGrid="0">
      <p:cViewPr>
        <p:scale>
          <a:sx n="90" d="100"/>
          <a:sy n="90" d="100"/>
        </p:scale>
        <p:origin x="-1206" y="-54"/>
      </p:cViewPr>
      <p:guideLst>
        <p:guide orient="horz" pos="811"/>
        <p:guide orient="horz" pos="3786"/>
        <p:guide pos="2953"/>
        <p:guide pos="160"/>
        <p:guide pos="5607"/>
        <p:guide pos="3893"/>
        <p:guide pos="19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5" d="100"/>
          <a:sy n="85" d="100"/>
        </p:scale>
        <p:origin x="-3882" y="-72"/>
      </p:cViewPr>
      <p:guideLst>
        <p:guide orient="horz" pos="3126"/>
        <p:guide pos="2101"/>
      </p:guideLst>
    </p:cSldViewPr>
  </p:notes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89066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cs typeface="Arial" charset="0"/>
              </a:defRPr>
            </a:lvl1pPr>
          </a:lstStyle>
          <a:p>
            <a:pPr>
              <a:defRPr/>
            </a:pPr>
            <a:endParaRPr lang="en-US" dirty="0"/>
          </a:p>
        </p:txBody>
      </p:sp>
      <p:sp>
        <p:nvSpPr>
          <p:cNvPr id="140291" name="Rectangle 3"/>
          <p:cNvSpPr>
            <a:spLocks noGrp="1" noChangeArrowheads="1"/>
          </p:cNvSpPr>
          <p:nvPr>
            <p:ph type="dt" sz="quarter" idx="1"/>
          </p:nvPr>
        </p:nvSpPr>
        <p:spPr bwMode="auto">
          <a:xfrm>
            <a:off x="3776866" y="0"/>
            <a:ext cx="289066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cs typeface="Arial" charset="0"/>
              </a:defRPr>
            </a:lvl1pPr>
          </a:lstStyle>
          <a:p>
            <a:pPr>
              <a:defRPr/>
            </a:pPr>
            <a:endParaRPr lang="en-US" dirty="0"/>
          </a:p>
        </p:txBody>
      </p:sp>
      <p:sp>
        <p:nvSpPr>
          <p:cNvPr id="140292" name="Rectangle 4"/>
          <p:cNvSpPr>
            <a:spLocks noGrp="1" noChangeArrowheads="1"/>
          </p:cNvSpPr>
          <p:nvPr>
            <p:ph type="ftr" sz="quarter" idx="2"/>
          </p:nvPr>
        </p:nvSpPr>
        <p:spPr bwMode="auto">
          <a:xfrm>
            <a:off x="0" y="9428164"/>
            <a:ext cx="289066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cs typeface="Arial" charset="0"/>
              </a:defRPr>
            </a:lvl1pPr>
          </a:lstStyle>
          <a:p>
            <a:pPr>
              <a:defRPr/>
            </a:pPr>
            <a:endParaRPr lang="en-US" dirty="0"/>
          </a:p>
        </p:txBody>
      </p:sp>
      <p:sp>
        <p:nvSpPr>
          <p:cNvPr id="140293" name="Rectangle 5"/>
          <p:cNvSpPr>
            <a:spLocks noGrp="1" noChangeArrowheads="1"/>
          </p:cNvSpPr>
          <p:nvPr>
            <p:ph type="sldNum" sz="quarter" idx="3"/>
          </p:nvPr>
        </p:nvSpPr>
        <p:spPr bwMode="auto">
          <a:xfrm>
            <a:off x="3776866" y="9428164"/>
            <a:ext cx="289066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cs typeface="Arial" charset="0"/>
              </a:defRPr>
            </a:lvl1pPr>
          </a:lstStyle>
          <a:p>
            <a:pPr>
              <a:defRPr/>
            </a:pPr>
            <a:fld id="{C4BA113F-6452-445E-804E-4F9B22FE0458}" type="slidenum">
              <a:rPr lang="en-US"/>
              <a:pPr>
                <a:defRPr/>
              </a:pPr>
              <a:t>‹#›</a:t>
            </a:fld>
            <a:endParaRPr lang="en-US" dirty="0"/>
          </a:p>
        </p:txBody>
      </p:sp>
    </p:spTree>
    <p:extLst>
      <p:ext uri="{BB962C8B-B14F-4D97-AF65-F5344CB8AC3E}">
        <p14:creationId xmlns:p14="http://schemas.microsoft.com/office/powerpoint/2010/main" xmlns="" val="2988718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89066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cs typeface="Arial" charset="0"/>
              </a:defRPr>
            </a:lvl1pPr>
          </a:lstStyle>
          <a:p>
            <a:pPr>
              <a:defRPr/>
            </a:pPr>
            <a:endParaRPr lang="en-US" dirty="0"/>
          </a:p>
        </p:txBody>
      </p:sp>
      <p:sp>
        <p:nvSpPr>
          <p:cNvPr id="141315" name="Rectangle 3"/>
          <p:cNvSpPr>
            <a:spLocks noGrp="1" noChangeArrowheads="1"/>
          </p:cNvSpPr>
          <p:nvPr>
            <p:ph type="dt" idx="1"/>
          </p:nvPr>
        </p:nvSpPr>
        <p:spPr bwMode="auto">
          <a:xfrm>
            <a:off x="3776866" y="0"/>
            <a:ext cx="289066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cs typeface="Arial"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141317" name="Rectangle 5"/>
          <p:cNvSpPr>
            <a:spLocks noGrp="1" noChangeArrowheads="1"/>
          </p:cNvSpPr>
          <p:nvPr>
            <p:ph type="body" sz="quarter" idx="3"/>
          </p:nvPr>
        </p:nvSpPr>
        <p:spPr bwMode="auto">
          <a:xfrm>
            <a:off x="666598" y="4714876"/>
            <a:ext cx="5335893"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141318" name="Rectangle 6"/>
          <p:cNvSpPr>
            <a:spLocks noGrp="1" noChangeArrowheads="1"/>
          </p:cNvSpPr>
          <p:nvPr>
            <p:ph type="ftr" sz="quarter" idx="4"/>
          </p:nvPr>
        </p:nvSpPr>
        <p:spPr bwMode="auto">
          <a:xfrm>
            <a:off x="0" y="9428164"/>
            <a:ext cx="289066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cs typeface="Arial" charset="0"/>
              </a:defRPr>
            </a:lvl1pPr>
          </a:lstStyle>
          <a:p>
            <a:pPr>
              <a:defRPr/>
            </a:pPr>
            <a:endParaRPr lang="en-US" dirty="0"/>
          </a:p>
        </p:txBody>
      </p:sp>
      <p:sp>
        <p:nvSpPr>
          <p:cNvPr id="141319" name="Rectangle 7"/>
          <p:cNvSpPr>
            <a:spLocks noGrp="1" noChangeArrowheads="1"/>
          </p:cNvSpPr>
          <p:nvPr>
            <p:ph type="sldNum" sz="quarter" idx="5"/>
          </p:nvPr>
        </p:nvSpPr>
        <p:spPr bwMode="auto">
          <a:xfrm>
            <a:off x="3776866" y="9428164"/>
            <a:ext cx="289066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cs typeface="Arial" charset="0"/>
              </a:defRPr>
            </a:lvl1pPr>
          </a:lstStyle>
          <a:p>
            <a:pPr>
              <a:defRPr/>
            </a:pPr>
            <a:fld id="{5616AB46-79CE-4F80-8441-D5E15CD10C32}" type="slidenum">
              <a:rPr lang="en-US"/>
              <a:pPr>
                <a:defRPr/>
              </a:pPr>
              <a:t>‹#›</a:t>
            </a:fld>
            <a:endParaRPr lang="en-US" dirty="0"/>
          </a:p>
        </p:txBody>
      </p:sp>
    </p:spTree>
    <p:extLst>
      <p:ext uri="{BB962C8B-B14F-4D97-AF65-F5344CB8AC3E}">
        <p14:creationId xmlns:p14="http://schemas.microsoft.com/office/powerpoint/2010/main" xmlns="" val="200573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noProof="0" dirty="0"/>
          </a:p>
        </p:txBody>
      </p:sp>
      <p:sp>
        <p:nvSpPr>
          <p:cNvPr id="4" name="Espace réservé du numéro de diapositive 3"/>
          <p:cNvSpPr>
            <a:spLocks noGrp="1"/>
          </p:cNvSpPr>
          <p:nvPr>
            <p:ph type="sldNum" sz="quarter" idx="10"/>
          </p:nvPr>
        </p:nvSpPr>
        <p:spPr/>
        <p:txBody>
          <a:bodyPr/>
          <a:lstStyle/>
          <a:p>
            <a:fld id="{FEABDB0D-078D-4202-B5B5-AC545FC78157}"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14</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15</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16</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17</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18</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19</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20</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21</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22</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23</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6</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24</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25</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26</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27</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28</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29</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30</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31</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32</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33</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7</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34</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35</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36</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37</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38</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39</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8</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9</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10</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11</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12</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79151" y="9430306"/>
            <a:ext cx="2889938" cy="496332"/>
          </a:xfrm>
          <a:prstGeom prst="rect">
            <a:avLst/>
          </a:prstGeom>
          <a:noFill/>
          <a:ln w="9525">
            <a:noFill/>
            <a:miter lim="800000"/>
            <a:headEnd/>
            <a:tailEnd/>
          </a:ln>
        </p:spPr>
        <p:txBody>
          <a:bodyPr anchor="b"/>
          <a:lstStyle/>
          <a:p>
            <a:pPr algn="r" eaLnBrk="0" hangingPunct="0"/>
            <a:fld id="{A8A0849C-B8BB-42BC-8550-AEF924D1EDC1}" type="slidenum">
              <a:rPr lang="en-US" sz="1200">
                <a:solidFill>
                  <a:srgbClr val="000000"/>
                </a:solidFill>
                <a:latin typeface="Times" pitchFamily="18" charset="0"/>
              </a:rPr>
              <a:pPr algn="r" eaLnBrk="0" hangingPunct="0"/>
              <a:t>13</a:t>
            </a:fld>
            <a:endParaRPr lang="en-US" sz="1200">
              <a:solidFill>
                <a:srgbClr val="000000"/>
              </a:solidFill>
              <a:latin typeface="Times" pitchFamily="18" charset="0"/>
            </a:endParaRPr>
          </a:p>
        </p:txBody>
      </p:sp>
      <p:sp>
        <p:nvSpPr>
          <p:cNvPr id="31747" name="Rectangle 2"/>
          <p:cNvSpPr>
            <a:spLocks noGrp="1" noRot="1" noChangeAspect="1" noChangeArrowheads="1" noTextEdit="1"/>
          </p:cNvSpPr>
          <p:nvPr>
            <p:ph type="sldImg"/>
          </p:nvPr>
        </p:nvSpPr>
        <p:spPr bwMode="auto">
          <a:xfrm>
            <a:off x="815975" y="733425"/>
            <a:ext cx="4999038" cy="3749675"/>
          </a:xfrm>
          <a:noFill/>
          <a:ln>
            <a:solidFill>
              <a:srgbClr val="000000"/>
            </a:solidFill>
            <a:miter lim="800000"/>
            <a:headEnd/>
            <a:tailEnd/>
          </a:ln>
        </p:spPr>
      </p:sp>
      <p:sp>
        <p:nvSpPr>
          <p:cNvPr id="31748" name="Rectangle 3"/>
          <p:cNvSpPr>
            <a:spLocks noGrp="1" noChangeArrowheads="1"/>
          </p:cNvSpPr>
          <p:nvPr>
            <p:ph type="body" idx="1"/>
          </p:nvPr>
        </p:nvSpPr>
        <p:spPr bwMode="auto">
          <a:xfrm>
            <a:off x="889212" y="4715154"/>
            <a:ext cx="4890665" cy="4465264"/>
          </a:xfrm>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ENTSO-E title template">
    <p:spTree>
      <p:nvGrpSpPr>
        <p:cNvPr id="1" name=""/>
        <p:cNvGrpSpPr/>
        <p:nvPr/>
      </p:nvGrpSpPr>
      <p:grpSpPr>
        <a:xfrm>
          <a:off x="0" y="0"/>
          <a:ext cx="0" cy="0"/>
          <a:chOff x="0" y="0"/>
          <a:chExt cx="0" cy="0"/>
        </a:xfrm>
      </p:grpSpPr>
      <p:pic>
        <p:nvPicPr>
          <p:cNvPr id="5" name="Picture 6" descr="Aufmacher_groß_RGB_V2_1920"/>
          <p:cNvPicPr>
            <a:picLocks noChangeAspect="1" noChangeArrowheads="1"/>
          </p:cNvPicPr>
          <p:nvPr userDrawn="1"/>
        </p:nvPicPr>
        <p:blipFill>
          <a:blip r:embed="rId2" cstate="print"/>
          <a:srcRect/>
          <a:stretch>
            <a:fillRect/>
          </a:stretch>
        </p:blipFill>
        <p:spPr bwMode="auto">
          <a:xfrm>
            <a:off x="0" y="0"/>
            <a:ext cx="9155113" cy="5499100"/>
          </a:xfrm>
          <a:prstGeom prst="rect">
            <a:avLst/>
          </a:prstGeom>
          <a:noFill/>
          <a:ln w="9525">
            <a:noFill/>
            <a:miter lim="800000"/>
            <a:headEnd/>
            <a:tailEnd/>
          </a:ln>
        </p:spPr>
      </p:pic>
      <p:pic>
        <p:nvPicPr>
          <p:cNvPr id="6" name="Picture 8" descr="PPT_Titel_fuss2"/>
          <p:cNvPicPr>
            <a:picLocks noChangeAspect="1" noChangeArrowheads="1"/>
          </p:cNvPicPr>
          <p:nvPr userDrawn="1"/>
        </p:nvPicPr>
        <p:blipFill>
          <a:blip r:embed="rId3" cstate="print"/>
          <a:srcRect l="394"/>
          <a:stretch>
            <a:fillRect/>
          </a:stretch>
        </p:blipFill>
        <p:spPr bwMode="auto">
          <a:xfrm>
            <a:off x="-3175" y="5173663"/>
            <a:ext cx="9145588" cy="1684337"/>
          </a:xfrm>
          <a:prstGeom prst="rect">
            <a:avLst/>
          </a:prstGeom>
          <a:noFill/>
          <a:ln w="9525">
            <a:noFill/>
            <a:miter lim="800000"/>
            <a:headEnd/>
            <a:tailEnd/>
          </a:ln>
        </p:spPr>
      </p:pic>
      <p:sp>
        <p:nvSpPr>
          <p:cNvPr id="9" name="Text Placeholder 8"/>
          <p:cNvSpPr>
            <a:spLocks noGrp="1"/>
          </p:cNvSpPr>
          <p:nvPr>
            <p:ph type="body" sz="quarter" idx="10"/>
          </p:nvPr>
        </p:nvSpPr>
        <p:spPr>
          <a:xfrm>
            <a:off x="254000" y="758796"/>
            <a:ext cx="8647113" cy="1061378"/>
          </a:xfrm>
          <a:prstGeom prst="rect">
            <a:avLst/>
          </a:prstGeom>
        </p:spPr>
        <p:txBody>
          <a:bodyPr/>
          <a:lstStyle>
            <a:lvl1pPr marL="0" marR="0" indent="0" algn="l" defTabSz="914400" rtl="0" eaLnBrk="0" fontAlgn="base" latinLnBrk="0" hangingPunct="0">
              <a:lnSpc>
                <a:spcPts val="3000"/>
              </a:lnSpc>
              <a:spcBef>
                <a:spcPct val="0"/>
              </a:spcBef>
              <a:spcAft>
                <a:spcPts val="0"/>
              </a:spcAft>
              <a:buClrTx/>
              <a:buSzTx/>
              <a:buFontTx/>
              <a:buNone/>
              <a:tabLst/>
              <a:defRPr lang="en-US" sz="2800" b="1" dirty="0" smtClean="0">
                <a:solidFill>
                  <a:schemeClr val="bg1"/>
                </a:solidFill>
                <a:latin typeface="+mj-lt"/>
                <a:ea typeface="+mn-ea"/>
                <a:cs typeface="+mn-cs"/>
              </a:defRPr>
            </a:lvl1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1"/>
          </p:nvPr>
        </p:nvSpPr>
        <p:spPr>
          <a:xfrm>
            <a:off x="253999" y="1828980"/>
            <a:ext cx="8647113" cy="1009111"/>
          </a:xfrm>
          <a:prstGeom prst="rect">
            <a:avLst/>
          </a:prstGeom>
        </p:spPr>
        <p:txBody>
          <a:bodyPr/>
          <a:lstStyle>
            <a:lvl1pPr marL="0" indent="0" algn="l" rtl="0" fontAlgn="base">
              <a:lnSpc>
                <a:spcPct val="100000"/>
              </a:lnSpc>
              <a:spcBef>
                <a:spcPct val="0"/>
              </a:spcBef>
              <a:spcAft>
                <a:spcPts val="0"/>
              </a:spcAft>
              <a:buNone/>
              <a:defRPr lang="en-US" sz="2800" dirty="0" smtClean="0">
                <a:solidFill>
                  <a:schemeClr val="bg1"/>
                </a:solidFill>
                <a:latin typeface="+mn-lt"/>
                <a:ea typeface="+mn-ea"/>
                <a:cs typeface="+mn-cs"/>
              </a:defRPr>
            </a:lvl1pPr>
            <a:lvl2pPr>
              <a:defRPr lang="en-US" sz="2800" b="1" dirty="0" smtClean="0">
                <a:solidFill>
                  <a:schemeClr val="bg1"/>
                </a:solidFill>
                <a:latin typeface="+mn-lt"/>
                <a:ea typeface="+mn-ea"/>
                <a:cs typeface="+mn-cs"/>
              </a:defRPr>
            </a:lvl2pPr>
            <a:lvl3pPr>
              <a:defRPr lang="en-US" sz="2800" b="1" dirty="0" smtClean="0">
                <a:solidFill>
                  <a:schemeClr val="bg1"/>
                </a:solidFill>
                <a:latin typeface="+mn-lt"/>
                <a:ea typeface="+mn-ea"/>
                <a:cs typeface="+mn-cs"/>
              </a:defRPr>
            </a:lvl3pPr>
            <a:lvl4pPr>
              <a:defRPr lang="en-US" sz="2800" b="1" dirty="0" smtClean="0">
                <a:solidFill>
                  <a:schemeClr val="bg1"/>
                </a:solidFill>
                <a:latin typeface="+mn-lt"/>
                <a:ea typeface="+mn-ea"/>
                <a:cs typeface="+mn-cs"/>
              </a:defRPr>
            </a:lvl4pPr>
            <a:lvl5pPr>
              <a:defRPr lang="en-US" sz="2800" b="1" dirty="0" smtClean="0">
                <a:solidFill>
                  <a:schemeClr val="bg1"/>
                </a:solidFill>
                <a:latin typeface="+mn-lt"/>
                <a:ea typeface="+mn-ea"/>
                <a:cs typeface="+mn-cs"/>
              </a:defRPr>
            </a:lvl5pPr>
          </a:lstStyle>
          <a:p>
            <a:pPr lvl="0"/>
            <a:r>
              <a:rPr lang="en-US" smtClean="0"/>
              <a:t>Click to edit Master text styles</a:t>
            </a:r>
          </a:p>
        </p:txBody>
      </p:sp>
      <p:sp>
        <p:nvSpPr>
          <p:cNvPr id="10" name="Text Placeholder 9"/>
          <p:cNvSpPr>
            <a:spLocks noGrp="1"/>
          </p:cNvSpPr>
          <p:nvPr>
            <p:ph type="body" sz="quarter" idx="12"/>
          </p:nvPr>
        </p:nvSpPr>
        <p:spPr>
          <a:xfrm>
            <a:off x="254000" y="6010275"/>
            <a:ext cx="4433888" cy="698500"/>
          </a:xfrm>
        </p:spPr>
        <p:txBody>
          <a:bodyPr/>
          <a:lstStyle>
            <a:lvl1pPr>
              <a:defRPr/>
            </a:lvl1pPr>
          </a:lstStyle>
          <a:p>
            <a:pPr lvl="0"/>
            <a:r>
              <a:rPr lang="en-US" smtClean="0"/>
              <a:t>Click to edit Master text styles</a:t>
            </a:r>
          </a:p>
        </p:txBody>
      </p:sp>
      <p:sp>
        <p:nvSpPr>
          <p:cNvPr id="7" name="Rectangle 11"/>
          <p:cNvSpPr>
            <a:spLocks noGrp="1" noChangeArrowheads="1"/>
          </p:cNvSpPr>
          <p:nvPr>
            <p:ph type="dt" sz="half" idx="13"/>
          </p:nvPr>
        </p:nvSpPr>
        <p:spPr>
          <a:xfrm>
            <a:off x="254000" y="2849563"/>
            <a:ext cx="2873375" cy="360362"/>
          </a:xfrm>
        </p:spPr>
        <p:txBody>
          <a:bodyPr/>
          <a:lstStyle>
            <a:lvl1pPr algn="l">
              <a:defRPr sz="1400">
                <a:solidFill>
                  <a:schemeClr val="bg1"/>
                </a:solidFill>
              </a:defRPr>
            </a:lvl1pPr>
          </a:lstStyle>
          <a:p>
            <a:pPr>
              <a:defRPr/>
            </a:pPr>
            <a:fld id="{CC0BC70D-EA4B-443E-89FD-244B816C9EA5}" type="datetime3">
              <a:rPr lang="en-US"/>
              <a:pPr>
                <a:defRPr/>
              </a:pPr>
              <a:t>20 February 2012</a:t>
            </a:fld>
            <a:endParaRPr lang="en-US"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7B8192DB-68F5-41DD-8DE9-4A11F4FC86C6}"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1D67A132-778F-4C47-82F0-2FF5299A39A3}"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82300DA8-FD98-4082-8E46-FEA20EF3CC3D}"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546225"/>
            <a:ext cx="3822700" cy="4083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546225"/>
            <a:ext cx="3824288" cy="4083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37D4070D-7B09-487F-BF68-08DF03C7F616}"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5D065689-362C-4201-95E4-EE9D261C9C0A}"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18FB2296-CDA4-4AEF-9083-A8C6E7382D83}"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2EC07E1C-8551-486B-813D-376BE7B64794}"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4391E3D9-E592-4F4A-847C-FE3C0114E430}"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328172E3-8F0C-481B-BB2A-B5201B1473C5}"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C58FE539-DF8F-4515-9F8F-11A43669721F}"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SO-E long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8" name="Content Placeholder 7"/>
          <p:cNvSpPr>
            <a:spLocks noGrp="1"/>
          </p:cNvSpPr>
          <p:nvPr>
            <p:ph sz="quarter" idx="10"/>
          </p:nvPr>
        </p:nvSpPr>
        <p:spPr/>
        <p:txBody>
          <a:bodyPr/>
          <a:lstStyle>
            <a:lvl3pPr marL="216000">
              <a:buFont typeface="Arial" pitchFamily="34" charset="0"/>
              <a:buChar char="•"/>
              <a:defRPr/>
            </a:lvl3pPr>
            <a:lvl6pPr>
              <a:defRPr/>
            </a:lvl6pPr>
            <a:lvl7pPr>
              <a:defRPr/>
            </a:lvl7pPr>
            <a:lvl8pPr>
              <a:buNone/>
              <a:defRPr/>
            </a:lvl8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r>
              <a:rPr lang="en-US" dirty="0" smtClean="0"/>
              <a:t>Sixth level</a:t>
            </a:r>
          </a:p>
        </p:txBody>
      </p:sp>
      <p:sp>
        <p:nvSpPr>
          <p:cNvPr id="4" name="Date Placeholder 3"/>
          <p:cNvSpPr>
            <a:spLocks noGrp="1"/>
          </p:cNvSpPr>
          <p:nvPr>
            <p:ph type="dt" sz="half" idx="11"/>
          </p:nvPr>
        </p:nvSpPr>
        <p:spPr>
          <a:xfrm>
            <a:off x="2781300" y="6584950"/>
            <a:ext cx="6119813" cy="144463"/>
          </a:xfrm>
        </p:spPr>
        <p:txBody>
          <a:bodyPr/>
          <a:lstStyle>
            <a:lvl1pPr algn="r">
              <a:defRPr sz="800" b="0">
                <a:solidFill>
                  <a:schemeClr val="tx1"/>
                </a:solidFill>
              </a:defRPr>
            </a:lvl1pPr>
          </a:lstStyle>
          <a:p>
            <a:pPr>
              <a:defRPr/>
            </a:pPr>
            <a:fld id="{EA363767-9441-4F2E-BA85-989506D68B7B}" type="datetime3">
              <a:rPr lang="en-US"/>
              <a:pPr>
                <a:defRPr/>
              </a:pPr>
              <a:t>20 February 2012</a:t>
            </a:fld>
            <a:r>
              <a:rPr lang="en-US" dirty="0"/>
              <a:t>  |  Page </a:t>
            </a:r>
            <a:fld id="{E1CF1D72-130D-46CA-AB4A-8B8654820B57}" type="slidenum">
              <a:rPr lang="en-US"/>
              <a:pPr>
                <a:defRPr/>
              </a:pPr>
              <a:t>‹#›</a:t>
            </a:fld>
            <a:endParaRPr lang="en-US" dirty="0"/>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2563" y="322263"/>
            <a:ext cx="1949450" cy="5307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322263"/>
            <a:ext cx="5697538" cy="5307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E6A02E0F-5117-447B-AFE5-2B3A307998A7}"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DAAFDFD4-2338-4CBF-8060-0D6884FB70BA}"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364AEB0E-4A0E-4E9A-89AB-0E48B770B115}"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A4E62870-D597-443B-A043-A348E690D77D}"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546225"/>
            <a:ext cx="3822700" cy="4083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546225"/>
            <a:ext cx="3824288" cy="4083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76A2AF52-F0CC-437D-8ADB-07BD82A5CCBC}"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94D290D8-83A2-4191-9B91-A5C4A95D0979}"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94BF08B0-CF3B-45A1-AB08-9A4B6759807C}"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DE8F0378-8490-4096-84B8-787302119634}"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6104E1A4-DF4D-4DBC-9C85-D705D7813CA1}"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C64F3462-0CDC-44D7-BA6A-EE76FE6F55E0}"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SO-E layout: 1/3 illustration, 2/3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0" name="Content Placeholder 5"/>
          <p:cNvSpPr>
            <a:spLocks noGrp="1"/>
          </p:cNvSpPr>
          <p:nvPr>
            <p:ph sz="quarter" idx="12"/>
          </p:nvPr>
        </p:nvSpPr>
        <p:spPr>
          <a:xfrm>
            <a:off x="6180139" y="1287463"/>
            <a:ext cx="2720974" cy="4722812"/>
          </a:xfrm>
          <a:prstGeom prst="rect">
            <a:avLst/>
          </a:prstGeom>
          <a:gradFill rotWithShape="1">
            <a:gsLst>
              <a:gs pos="0">
                <a:schemeClr val="bg2">
                  <a:alpha val="50999"/>
                </a:schemeClr>
              </a:gs>
              <a:gs pos="100000">
                <a:schemeClr val="bg2">
                  <a:alpha val="17000"/>
                </a:schemeClr>
              </a:gs>
            </a:gsLst>
            <a:lin ang="5400000" scaled="1"/>
          </a:gradFill>
          <a:ln w="9525">
            <a:noFill/>
            <a:miter lim="800000"/>
            <a:headEnd/>
            <a:tailEnd/>
          </a:ln>
          <a:effectLst/>
        </p:spPr>
        <p:txBody>
          <a:bodyPr lIns="180000" tIns="108000" rIns="180000"/>
          <a:lstStyle>
            <a:lvl1pPr indent="0">
              <a:lnSpc>
                <a:spcPct val="100000"/>
              </a:lnSpc>
              <a:defRPr sz="1100"/>
            </a:lvl1pPr>
            <a:lvl2pPr algn="l" rtl="0" fontAlgn="base">
              <a:lnSpc>
                <a:spcPct val="100000"/>
              </a:lnSpc>
              <a:spcBef>
                <a:spcPts val="0"/>
              </a:spcBef>
              <a:spcAft>
                <a:spcPts val="600"/>
              </a:spcAft>
              <a:defRPr lang="en-US" sz="1100" b="0" kern="1200" dirty="0" smtClean="0">
                <a:solidFill>
                  <a:schemeClr val="tx1"/>
                </a:solidFill>
                <a:latin typeface="Arial" charset="0"/>
                <a:ea typeface="+mn-ea"/>
                <a:cs typeface="Arial" charset="0"/>
              </a:defRPr>
            </a:lvl2pPr>
            <a:lvl3pPr algn="l" rtl="0" fontAlgn="base">
              <a:lnSpc>
                <a:spcPts val="1300"/>
              </a:lnSpc>
              <a:spcBef>
                <a:spcPct val="0"/>
              </a:spcBef>
              <a:spcAft>
                <a:spcPts val="700"/>
              </a:spcAft>
              <a:defRPr lang="en-US" sz="1100" b="0" kern="1200" dirty="0" smtClean="0">
                <a:solidFill>
                  <a:schemeClr val="tx1"/>
                </a:solidFill>
                <a:latin typeface="Arial" charset="0"/>
                <a:ea typeface="+mn-ea"/>
                <a:cs typeface="Arial" charset="0"/>
              </a:defRPr>
            </a:lvl3pPr>
            <a:lvl4pPr algn="l" rtl="0" fontAlgn="base">
              <a:lnSpc>
                <a:spcPct val="100000"/>
              </a:lnSpc>
              <a:spcBef>
                <a:spcPts val="0"/>
              </a:spcBef>
              <a:spcAft>
                <a:spcPts val="600"/>
              </a:spcAft>
              <a:defRPr lang="en-US" sz="1100" b="0" kern="1200" dirty="0" smtClean="0">
                <a:solidFill>
                  <a:schemeClr val="tx1"/>
                </a:solidFill>
                <a:latin typeface="Arial" charset="0"/>
                <a:ea typeface="+mn-ea"/>
                <a:cs typeface="Arial" charset="0"/>
              </a:defRPr>
            </a:lvl4pPr>
            <a:lvl5pPr marL="648000" algn="l" rtl="0" fontAlgn="base">
              <a:lnSpc>
                <a:spcPct val="100000"/>
              </a:lnSpc>
              <a:spcBef>
                <a:spcPts val="0"/>
              </a:spcBef>
              <a:spcAft>
                <a:spcPts val="600"/>
              </a:spcAft>
              <a:defRPr lang="en-US" sz="1100" b="0" kern="1200" dirty="0">
                <a:solidFill>
                  <a:schemeClr val="tx1"/>
                </a:solidFill>
                <a:latin typeface="Arial" charset="0"/>
                <a:ea typeface="+mn-ea"/>
                <a:cs typeface="Arial" charset="0"/>
              </a:defRPr>
            </a:lvl5pPr>
            <a:lvl6pPr indent="-216000">
              <a:lnSpc>
                <a:spcPct val="100000"/>
              </a:lnSpc>
              <a:spcBef>
                <a:spcPts val="0"/>
              </a:spcBef>
              <a:spcAft>
                <a:spcPts val="600"/>
              </a:spcAft>
              <a:buFont typeface="Wingdings" pitchFamily="2" charset="2"/>
              <a:buChar char="Ø"/>
              <a:defRPr sz="1100"/>
            </a:lvl6pPr>
            <a:lvl7pPr>
              <a:lnSpc>
                <a:spcPct val="100000"/>
              </a:lnSpc>
              <a:spcBef>
                <a:spcPts val="0"/>
              </a:spcBef>
              <a:spcAft>
                <a:spcPts val="600"/>
              </a:spcAft>
              <a:defRPr sz="1100" baseline="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0"/>
          </p:nvPr>
        </p:nvSpPr>
        <p:spPr>
          <a:xfrm>
            <a:off x="253999" y="1287463"/>
            <a:ext cx="5926139" cy="4722812"/>
          </a:xfrm>
        </p:spPr>
        <p:txBody>
          <a:bodyPr/>
          <a:lstStyle>
            <a:lvl3pPr marL="216000">
              <a:buFont typeface="Arial" pitchFamily="34" charset="0"/>
              <a:buChar char="•"/>
              <a:defRPr/>
            </a:lvl3pPr>
          </a:lstStyle>
          <a:p>
            <a:pPr lvl="0"/>
            <a:r>
              <a:rPr lang="en-US" dirty="0" smtClean="0"/>
              <a:t>Click to edit Master text styles</a:t>
            </a:r>
          </a:p>
          <a:p>
            <a:pPr lvl="2"/>
            <a:r>
              <a:rPr lang="en-US" dirty="0" smtClean="0"/>
              <a:t>Second level blind text, blind text</a:t>
            </a:r>
          </a:p>
          <a:p>
            <a:pPr lvl="3"/>
            <a:r>
              <a:rPr lang="en-US" dirty="0" smtClean="0"/>
              <a:t>Third level blind text, blind text</a:t>
            </a:r>
          </a:p>
          <a:p>
            <a:pPr lvl="4"/>
            <a:r>
              <a:rPr lang="en-US" dirty="0" smtClean="0"/>
              <a:t>Fourth level, blind text, blind</a:t>
            </a:r>
          </a:p>
          <a:p>
            <a:pPr lvl="5"/>
            <a:r>
              <a:rPr lang="en-US" dirty="0" smtClean="0"/>
              <a:t>Fifth level, blind text, blind text</a:t>
            </a:r>
          </a:p>
          <a:p>
            <a:pPr lvl="6"/>
            <a:r>
              <a:rPr lang="en-US" dirty="0" smtClean="0"/>
              <a:t>Sixth level; blind text; blind text</a:t>
            </a:r>
            <a:endParaRPr lang="en-US" dirty="0"/>
          </a:p>
        </p:txBody>
      </p:sp>
      <p:sp>
        <p:nvSpPr>
          <p:cNvPr id="5" name="Date Placeholder 3"/>
          <p:cNvSpPr>
            <a:spLocks noGrp="1"/>
          </p:cNvSpPr>
          <p:nvPr>
            <p:ph type="dt" sz="half" idx="13"/>
          </p:nvPr>
        </p:nvSpPr>
        <p:spPr>
          <a:xfrm>
            <a:off x="2781300" y="6584950"/>
            <a:ext cx="6119813" cy="144463"/>
          </a:xfrm>
        </p:spPr>
        <p:txBody>
          <a:bodyPr/>
          <a:lstStyle>
            <a:lvl1pPr algn="r">
              <a:defRPr sz="800" b="0">
                <a:solidFill>
                  <a:schemeClr val="tx1"/>
                </a:solidFill>
              </a:defRPr>
            </a:lvl1pPr>
          </a:lstStyle>
          <a:p>
            <a:pPr>
              <a:defRPr/>
            </a:pPr>
            <a:fld id="{9A976F3E-9032-4396-BAC7-535A8BF30D14}" type="datetime3">
              <a:rPr lang="en-US"/>
              <a:pPr>
                <a:defRPr/>
              </a:pPr>
              <a:t>20 February 2012</a:t>
            </a:fld>
            <a:r>
              <a:rPr lang="en-US" dirty="0"/>
              <a:t>  |  Page </a:t>
            </a:r>
            <a:fld id="{9091D5F1-8BEB-4839-9125-6241D357D89D}" type="slidenum">
              <a:rPr lang="en-US"/>
              <a:pPr>
                <a:defRPr/>
              </a:pPr>
              <a:t>‹#›</a:t>
            </a:fld>
            <a:endParaRPr lang="en-US" dirty="0"/>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4C107CD6-4228-4C3B-AB75-885B98350468}"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2563" y="322263"/>
            <a:ext cx="1949450" cy="5307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322263"/>
            <a:ext cx="5697538" cy="5307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554E52D4-8816-4A0C-AE8A-6CA722426164}" type="slidenum">
              <a:rPr lang="de-DE">
                <a:solidFill>
                  <a:srgbClr val="000000"/>
                </a:solidFill>
              </a:rPr>
              <a:pPr>
                <a:defRPr/>
              </a:pPr>
              <a:t>‹#›</a:t>
            </a:fld>
            <a:r>
              <a:rPr lang="de-DE">
                <a:solidFill>
                  <a:srgbClr val="000000"/>
                </a:solidFill>
              </a:rPr>
              <a:t> of  XX</a:t>
            </a:r>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31BD0CF1-FAFC-4F88-805A-3C0E94AAEA56}"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552744630"/>
      </p:ext>
    </p:extLst>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4"/>
          <p:cNvSpPr>
            <a:spLocks noGrp="1" noChangeArrowheads="1"/>
          </p:cNvSpPr>
          <p:nvPr>
            <p:ph type="dt" sz="half" idx="10"/>
          </p:nvPr>
        </p:nvSpPr>
        <p:spPr>
          <a:xfrm>
            <a:off x="3832412" y="6577013"/>
            <a:ext cx="4575082" cy="144462"/>
          </a:xfrm>
          <a:ln/>
        </p:spPr>
        <p:txBody>
          <a:bodyPr/>
          <a:lstStyle>
            <a:lvl1pPr>
              <a:defRPr/>
            </a:lvl1pPr>
          </a:lstStyle>
          <a:p>
            <a:pPr>
              <a:defRPr/>
            </a:pPr>
            <a:r>
              <a:rPr lang="de-DE" dirty="0" smtClean="0">
                <a:solidFill>
                  <a:srgbClr val="000000"/>
                </a:solidFill>
              </a:rPr>
              <a:t>Juha Kekkonen  |  10 February 2011</a:t>
            </a:r>
            <a:endParaRPr lang="de-DE" dirty="0">
              <a:solidFill>
                <a:srgbClr val="000000"/>
              </a:solidFill>
            </a:endParaRPr>
          </a:p>
        </p:txBody>
      </p:sp>
    </p:spTree>
    <p:extLst>
      <p:ext uri="{BB962C8B-B14F-4D97-AF65-F5344CB8AC3E}">
        <p14:creationId xmlns:p14="http://schemas.microsoft.com/office/powerpoint/2010/main" xmlns="" val="1101991499"/>
      </p:ext>
    </p:extLst>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92616B46-4AEB-46DD-8646-06A6BD548779}"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2540101158"/>
      </p:ext>
    </p:extLst>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546225"/>
            <a:ext cx="3822700" cy="4083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546225"/>
            <a:ext cx="3824288" cy="4083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0A87C7BF-838C-491E-BD3C-6BCD99218850}"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2686800483"/>
      </p:ext>
    </p:extLst>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FC16081F-E0EC-4899-AC45-3481FB0D9353}"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1680578044"/>
      </p:ext>
    </p:extLst>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A80A9BC3-D68C-4CF0-B4BF-4AFA34C2CC96}"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2178815824"/>
      </p:ext>
    </p:extLst>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37781A44-950D-4E37-A1A3-80A064FD27E7}"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1434360137"/>
      </p:ext>
    </p:extLst>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r>
              <a:rPr lang="de-DE" dirty="0" smtClean="0">
                <a:solidFill>
                  <a:srgbClr val="000000"/>
                </a:solidFill>
              </a:rPr>
              <a:t>Title of the presentation  |    |  Date  |  Page </a:t>
            </a:r>
            <a:fld id="{4639FDED-8612-43E1-B784-BFF645978265}" type="slidenum">
              <a:rPr lang="de-DE" smtClean="0">
                <a:solidFill>
                  <a:srgbClr val="000000"/>
                </a:solidFill>
              </a:rPr>
              <a:pPr>
                <a:defRPr/>
              </a:pPr>
              <a:t>‹#›</a:t>
            </a:fld>
            <a:r>
              <a:rPr lang="de-DE" dirty="0" smtClean="0">
                <a:solidFill>
                  <a:srgbClr val="000000"/>
                </a:solidFill>
              </a:rPr>
              <a:t> of  XX</a:t>
            </a:r>
            <a:endParaRPr lang="de-DE" dirty="0">
              <a:solidFill>
                <a:srgbClr val="000000"/>
              </a:solidFill>
            </a:endParaRPr>
          </a:p>
        </p:txBody>
      </p:sp>
    </p:spTree>
    <p:extLst>
      <p:ext uri="{BB962C8B-B14F-4D97-AF65-F5344CB8AC3E}">
        <p14:creationId xmlns:p14="http://schemas.microsoft.com/office/powerpoint/2010/main" xmlns="" val="4132477138"/>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ENTSO-E layout: 1/3 illustration, 2/3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0" name="Content Placeholder 5"/>
          <p:cNvSpPr>
            <a:spLocks noGrp="1"/>
          </p:cNvSpPr>
          <p:nvPr>
            <p:ph sz="quarter" idx="12"/>
          </p:nvPr>
        </p:nvSpPr>
        <p:spPr>
          <a:xfrm>
            <a:off x="4687888" y="1287463"/>
            <a:ext cx="4213225" cy="4722812"/>
          </a:xfrm>
          <a:prstGeom prst="rect">
            <a:avLst/>
          </a:prstGeom>
          <a:gradFill rotWithShape="1">
            <a:gsLst>
              <a:gs pos="0">
                <a:schemeClr val="bg2">
                  <a:alpha val="50999"/>
                </a:schemeClr>
              </a:gs>
              <a:gs pos="100000">
                <a:schemeClr val="bg2">
                  <a:alpha val="17000"/>
                </a:schemeClr>
              </a:gs>
            </a:gsLst>
            <a:lin ang="5400000" scaled="1"/>
          </a:gradFill>
          <a:ln w="9525">
            <a:noFill/>
            <a:miter lim="800000"/>
            <a:headEnd/>
            <a:tailEnd/>
          </a:ln>
          <a:effectLst/>
        </p:spPr>
        <p:txBody>
          <a:bodyPr lIns="180000" tIns="108000" rIns="180000"/>
          <a:lstStyle>
            <a:lvl1pPr indent="0">
              <a:lnSpc>
                <a:spcPct val="100000"/>
              </a:lnSpc>
              <a:defRPr sz="1100"/>
            </a:lvl1pPr>
            <a:lvl2pPr algn="l" rtl="0" fontAlgn="base">
              <a:lnSpc>
                <a:spcPct val="100000"/>
              </a:lnSpc>
              <a:spcBef>
                <a:spcPct val="0"/>
              </a:spcBef>
              <a:spcAft>
                <a:spcPts val="700"/>
              </a:spcAft>
              <a:defRPr lang="en-US" sz="1100" b="0" kern="1200" dirty="0" smtClean="0">
                <a:solidFill>
                  <a:schemeClr val="tx1"/>
                </a:solidFill>
                <a:latin typeface="Arial" charset="0"/>
                <a:ea typeface="+mn-ea"/>
                <a:cs typeface="Arial" charset="0"/>
              </a:defRPr>
            </a:lvl2pPr>
            <a:lvl3pPr algn="l" rtl="0" fontAlgn="base">
              <a:lnSpc>
                <a:spcPts val="1300"/>
              </a:lnSpc>
              <a:spcBef>
                <a:spcPct val="0"/>
              </a:spcBef>
              <a:spcAft>
                <a:spcPts val="700"/>
              </a:spcAft>
              <a:defRPr lang="en-US" sz="1100" b="0" kern="1200" dirty="0" smtClean="0">
                <a:solidFill>
                  <a:schemeClr val="tx1"/>
                </a:solidFill>
                <a:latin typeface="Arial" charset="0"/>
                <a:ea typeface="+mn-ea"/>
                <a:cs typeface="Arial" charset="0"/>
              </a:defRPr>
            </a:lvl3pPr>
            <a:lvl4pPr algn="l" rtl="0" fontAlgn="base">
              <a:lnSpc>
                <a:spcPct val="100000"/>
              </a:lnSpc>
              <a:spcBef>
                <a:spcPct val="0"/>
              </a:spcBef>
              <a:spcAft>
                <a:spcPts val="700"/>
              </a:spcAft>
              <a:defRPr lang="en-US" sz="1100" b="0" kern="1200" dirty="0" smtClean="0">
                <a:solidFill>
                  <a:schemeClr val="tx1"/>
                </a:solidFill>
                <a:latin typeface="Arial" charset="0"/>
                <a:ea typeface="+mn-ea"/>
                <a:cs typeface="Arial" charset="0"/>
              </a:defRPr>
            </a:lvl4pPr>
            <a:lvl5pPr marL="648000" algn="l" rtl="0" fontAlgn="base">
              <a:lnSpc>
                <a:spcPct val="100000"/>
              </a:lnSpc>
              <a:spcBef>
                <a:spcPct val="0"/>
              </a:spcBef>
              <a:spcAft>
                <a:spcPts val="700"/>
              </a:spcAft>
              <a:defRPr lang="en-US" sz="1100" b="0" kern="1200" dirty="0">
                <a:solidFill>
                  <a:schemeClr val="tx1"/>
                </a:solidFill>
                <a:latin typeface="Arial" charset="0"/>
                <a:ea typeface="+mn-ea"/>
                <a:cs typeface="Arial" charset="0"/>
              </a:defRPr>
            </a:lvl5pPr>
            <a:lvl6pPr indent="-216000">
              <a:lnSpc>
                <a:spcPct val="100000"/>
              </a:lnSpc>
              <a:spcAft>
                <a:spcPts val="600"/>
              </a:spcAft>
              <a:buFont typeface="Wingdings" pitchFamily="2" charset="2"/>
              <a:buChar char="Ø"/>
              <a:defRPr sz="1100"/>
            </a:lvl6pPr>
            <a:lvl7pPr>
              <a:lnSpc>
                <a:spcPct val="100000"/>
              </a:lnSpc>
              <a:defRPr sz="1100" baseline="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0"/>
          </p:nvPr>
        </p:nvSpPr>
        <p:spPr>
          <a:xfrm>
            <a:off x="253999" y="1287463"/>
            <a:ext cx="4433889" cy="4722812"/>
          </a:xfrm>
        </p:spPr>
        <p:txBody>
          <a:bodyPr/>
          <a:lstStyle>
            <a:lvl3pPr>
              <a:buFont typeface="Arial" pitchFamily="34" charset="0"/>
              <a:buChar char="•"/>
              <a:defRPr/>
            </a:lvl3pPr>
          </a:lstStyle>
          <a:p>
            <a:pPr lvl="0"/>
            <a:r>
              <a:rPr lang="en-US" dirty="0" smtClean="0"/>
              <a:t>Click to edit Master text styles</a:t>
            </a:r>
          </a:p>
          <a:p>
            <a:pPr lvl="2"/>
            <a:r>
              <a:rPr lang="en-US" dirty="0" smtClean="0"/>
              <a:t>Second level blind text, blind text</a:t>
            </a:r>
          </a:p>
          <a:p>
            <a:pPr lvl="3"/>
            <a:r>
              <a:rPr lang="en-US" dirty="0" smtClean="0"/>
              <a:t>Third level blind text, blind text</a:t>
            </a:r>
          </a:p>
          <a:p>
            <a:pPr lvl="4"/>
            <a:r>
              <a:rPr lang="en-US" dirty="0" smtClean="0"/>
              <a:t>Fourth level, blind text, blind</a:t>
            </a:r>
          </a:p>
          <a:p>
            <a:pPr lvl="5"/>
            <a:r>
              <a:rPr lang="en-US" dirty="0" smtClean="0"/>
              <a:t>Fifth level, blind text, blind text</a:t>
            </a:r>
          </a:p>
          <a:p>
            <a:pPr lvl="6"/>
            <a:r>
              <a:rPr lang="en-US" dirty="0" smtClean="0"/>
              <a:t>Sixth level; blind text; blind text</a:t>
            </a:r>
            <a:endParaRPr lang="en-US" dirty="0"/>
          </a:p>
        </p:txBody>
      </p:sp>
      <p:sp>
        <p:nvSpPr>
          <p:cNvPr id="5" name="Date Placeholder 3"/>
          <p:cNvSpPr>
            <a:spLocks noGrp="1"/>
          </p:cNvSpPr>
          <p:nvPr>
            <p:ph type="dt" sz="half" idx="13"/>
          </p:nvPr>
        </p:nvSpPr>
        <p:spPr>
          <a:xfrm>
            <a:off x="2781300" y="6584950"/>
            <a:ext cx="6119813" cy="144463"/>
          </a:xfrm>
        </p:spPr>
        <p:txBody>
          <a:bodyPr/>
          <a:lstStyle>
            <a:lvl1pPr algn="r">
              <a:defRPr sz="800" b="0">
                <a:solidFill>
                  <a:schemeClr val="tx1"/>
                </a:solidFill>
              </a:defRPr>
            </a:lvl1pPr>
          </a:lstStyle>
          <a:p>
            <a:pPr>
              <a:defRPr/>
            </a:pPr>
            <a:fld id="{EC74474C-7A8F-4279-9D05-9901DC37913C}" type="datetime3">
              <a:rPr lang="en-US"/>
              <a:pPr>
                <a:defRPr/>
              </a:pPr>
              <a:t>20 February 2012</a:t>
            </a:fld>
            <a:r>
              <a:rPr lang="en-US" dirty="0"/>
              <a:t>  |  Page </a:t>
            </a:r>
            <a:fld id="{9EC3D985-F015-4E64-BEC4-FB975EC6BE31}" type="slidenum">
              <a:rPr lang="en-US"/>
              <a:pPr>
                <a:defRPr/>
              </a:pPr>
              <a:t>‹#›</a:t>
            </a:fld>
            <a:endParaRPr lang="en-US" dirty="0"/>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E9D17892-6465-43D5-942C-7F73584AF99A}"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1362249330"/>
      </p:ext>
    </p:extLst>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996ABB40-DFB4-4998-B142-7D3A9A7A0612}"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1419877708"/>
      </p:ext>
    </p:extLst>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2563" y="322263"/>
            <a:ext cx="1949450" cy="5307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322263"/>
            <a:ext cx="5697538" cy="5307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AE30F637-4214-4A47-A859-08466EEC4653}"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325090264"/>
      </p:ext>
    </p:extLst>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ENTSO-E title template">
    <p:spTree>
      <p:nvGrpSpPr>
        <p:cNvPr id="1" name=""/>
        <p:cNvGrpSpPr/>
        <p:nvPr/>
      </p:nvGrpSpPr>
      <p:grpSpPr>
        <a:xfrm>
          <a:off x="0" y="0"/>
          <a:ext cx="0" cy="0"/>
          <a:chOff x="0" y="0"/>
          <a:chExt cx="0" cy="0"/>
        </a:xfrm>
      </p:grpSpPr>
      <p:pic>
        <p:nvPicPr>
          <p:cNvPr id="5" name="Picture 6" descr="Aufmacher_groß_RGB_V2_1920"/>
          <p:cNvPicPr>
            <a:picLocks noChangeAspect="1" noChangeArrowheads="1"/>
          </p:cNvPicPr>
          <p:nvPr userDrawn="1"/>
        </p:nvPicPr>
        <p:blipFill>
          <a:blip r:embed="rId2" cstate="print"/>
          <a:srcRect/>
          <a:stretch>
            <a:fillRect/>
          </a:stretch>
        </p:blipFill>
        <p:spPr bwMode="auto">
          <a:xfrm>
            <a:off x="0" y="0"/>
            <a:ext cx="9155113" cy="5499100"/>
          </a:xfrm>
          <a:prstGeom prst="rect">
            <a:avLst/>
          </a:prstGeom>
          <a:noFill/>
          <a:ln w="9525">
            <a:noFill/>
            <a:miter lim="800000"/>
            <a:headEnd/>
            <a:tailEnd/>
          </a:ln>
        </p:spPr>
      </p:pic>
      <p:pic>
        <p:nvPicPr>
          <p:cNvPr id="6" name="Picture 8" descr="PPT_Titel_fuss2"/>
          <p:cNvPicPr>
            <a:picLocks noChangeAspect="1" noChangeArrowheads="1"/>
          </p:cNvPicPr>
          <p:nvPr userDrawn="1"/>
        </p:nvPicPr>
        <p:blipFill>
          <a:blip r:embed="rId3" cstate="print"/>
          <a:srcRect l="394"/>
          <a:stretch>
            <a:fillRect/>
          </a:stretch>
        </p:blipFill>
        <p:spPr bwMode="auto">
          <a:xfrm>
            <a:off x="-3175" y="5173663"/>
            <a:ext cx="9145588" cy="1684337"/>
          </a:xfrm>
          <a:prstGeom prst="rect">
            <a:avLst/>
          </a:prstGeom>
          <a:noFill/>
          <a:ln w="9525">
            <a:noFill/>
            <a:miter lim="800000"/>
            <a:headEnd/>
            <a:tailEnd/>
          </a:ln>
        </p:spPr>
      </p:pic>
      <p:sp>
        <p:nvSpPr>
          <p:cNvPr id="9" name="Text Placeholder 8"/>
          <p:cNvSpPr>
            <a:spLocks noGrp="1"/>
          </p:cNvSpPr>
          <p:nvPr>
            <p:ph type="body" sz="quarter" idx="10"/>
          </p:nvPr>
        </p:nvSpPr>
        <p:spPr>
          <a:xfrm>
            <a:off x="254000" y="758796"/>
            <a:ext cx="8647113" cy="1061378"/>
          </a:xfrm>
          <a:prstGeom prst="rect">
            <a:avLst/>
          </a:prstGeom>
        </p:spPr>
        <p:txBody>
          <a:bodyPr/>
          <a:lstStyle>
            <a:lvl1pPr marL="0" marR="0" indent="0" algn="l" defTabSz="914400" rtl="0" eaLnBrk="0" fontAlgn="base" latinLnBrk="0" hangingPunct="0">
              <a:lnSpc>
                <a:spcPts val="3000"/>
              </a:lnSpc>
              <a:spcBef>
                <a:spcPct val="0"/>
              </a:spcBef>
              <a:spcAft>
                <a:spcPts val="0"/>
              </a:spcAft>
              <a:buClrTx/>
              <a:buSzTx/>
              <a:buFontTx/>
              <a:buNone/>
              <a:tabLst/>
              <a:defRPr lang="en-US" sz="2800" b="1" dirty="0" smtClean="0">
                <a:solidFill>
                  <a:schemeClr val="bg1"/>
                </a:solidFill>
                <a:latin typeface="+mj-lt"/>
                <a:ea typeface="+mn-ea"/>
                <a:cs typeface="+mn-cs"/>
              </a:defRPr>
            </a:lvl1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1"/>
          </p:nvPr>
        </p:nvSpPr>
        <p:spPr>
          <a:xfrm>
            <a:off x="253999" y="1828980"/>
            <a:ext cx="8647113" cy="1009111"/>
          </a:xfrm>
          <a:prstGeom prst="rect">
            <a:avLst/>
          </a:prstGeom>
        </p:spPr>
        <p:txBody>
          <a:bodyPr/>
          <a:lstStyle>
            <a:lvl1pPr marL="0" indent="0" algn="l" rtl="0" fontAlgn="base">
              <a:lnSpc>
                <a:spcPct val="100000"/>
              </a:lnSpc>
              <a:spcBef>
                <a:spcPct val="0"/>
              </a:spcBef>
              <a:spcAft>
                <a:spcPts val="0"/>
              </a:spcAft>
              <a:buNone/>
              <a:defRPr lang="en-US" sz="2800" dirty="0" smtClean="0">
                <a:solidFill>
                  <a:schemeClr val="bg1"/>
                </a:solidFill>
                <a:latin typeface="+mn-lt"/>
                <a:ea typeface="+mn-ea"/>
                <a:cs typeface="+mn-cs"/>
              </a:defRPr>
            </a:lvl1pPr>
            <a:lvl2pPr>
              <a:defRPr lang="en-US" sz="2800" b="1" dirty="0" smtClean="0">
                <a:solidFill>
                  <a:schemeClr val="bg1"/>
                </a:solidFill>
                <a:latin typeface="+mn-lt"/>
                <a:ea typeface="+mn-ea"/>
                <a:cs typeface="+mn-cs"/>
              </a:defRPr>
            </a:lvl2pPr>
            <a:lvl3pPr>
              <a:defRPr lang="en-US" sz="2800" b="1" dirty="0" smtClean="0">
                <a:solidFill>
                  <a:schemeClr val="bg1"/>
                </a:solidFill>
                <a:latin typeface="+mn-lt"/>
                <a:ea typeface="+mn-ea"/>
                <a:cs typeface="+mn-cs"/>
              </a:defRPr>
            </a:lvl3pPr>
            <a:lvl4pPr>
              <a:defRPr lang="en-US" sz="2800" b="1" dirty="0" smtClean="0">
                <a:solidFill>
                  <a:schemeClr val="bg1"/>
                </a:solidFill>
                <a:latin typeface="+mn-lt"/>
                <a:ea typeface="+mn-ea"/>
                <a:cs typeface="+mn-cs"/>
              </a:defRPr>
            </a:lvl4pPr>
            <a:lvl5pPr>
              <a:defRPr lang="en-US" sz="2800" b="1" dirty="0" smtClean="0">
                <a:solidFill>
                  <a:schemeClr val="bg1"/>
                </a:solidFill>
                <a:latin typeface="+mn-lt"/>
                <a:ea typeface="+mn-ea"/>
                <a:cs typeface="+mn-cs"/>
              </a:defRPr>
            </a:lvl5pPr>
          </a:lstStyle>
          <a:p>
            <a:pPr lvl="0"/>
            <a:r>
              <a:rPr lang="en-US" smtClean="0"/>
              <a:t>Click to edit Master text styles</a:t>
            </a:r>
          </a:p>
        </p:txBody>
      </p:sp>
      <p:sp>
        <p:nvSpPr>
          <p:cNvPr id="10" name="Text Placeholder 9"/>
          <p:cNvSpPr>
            <a:spLocks noGrp="1"/>
          </p:cNvSpPr>
          <p:nvPr>
            <p:ph type="body" sz="quarter" idx="12"/>
          </p:nvPr>
        </p:nvSpPr>
        <p:spPr>
          <a:xfrm>
            <a:off x="254000" y="6010275"/>
            <a:ext cx="4433888" cy="698500"/>
          </a:xfrm>
        </p:spPr>
        <p:txBody>
          <a:bodyPr/>
          <a:lstStyle>
            <a:lvl1pPr>
              <a:defRPr/>
            </a:lvl1pPr>
          </a:lstStyle>
          <a:p>
            <a:pPr lvl="0"/>
            <a:r>
              <a:rPr lang="en-US" smtClean="0"/>
              <a:t>Click to edit Master text styles</a:t>
            </a:r>
          </a:p>
        </p:txBody>
      </p:sp>
      <p:sp>
        <p:nvSpPr>
          <p:cNvPr id="7" name="Rectangle 11"/>
          <p:cNvSpPr>
            <a:spLocks noGrp="1" noChangeArrowheads="1"/>
          </p:cNvSpPr>
          <p:nvPr>
            <p:ph type="dt" sz="half" idx="13"/>
          </p:nvPr>
        </p:nvSpPr>
        <p:spPr>
          <a:xfrm>
            <a:off x="254000" y="2849563"/>
            <a:ext cx="2873375" cy="360362"/>
          </a:xfrm>
        </p:spPr>
        <p:txBody>
          <a:bodyPr/>
          <a:lstStyle>
            <a:lvl1pPr algn="l">
              <a:defRPr sz="1400">
                <a:solidFill>
                  <a:schemeClr val="bg1"/>
                </a:solidFill>
              </a:defRPr>
            </a:lvl1pPr>
          </a:lstStyle>
          <a:p>
            <a:pPr>
              <a:defRPr/>
            </a:pPr>
            <a:fld id="{04435A91-0625-46E8-A658-D087797C8F55}" type="datetime3">
              <a:rPr lang="en-US">
                <a:solidFill>
                  <a:srgbClr val="FFFFFF"/>
                </a:solidFill>
              </a:rPr>
              <a:pPr>
                <a:defRPr/>
              </a:pPr>
              <a:t>20 February 2012</a:t>
            </a:fld>
            <a:endParaRPr lang="en-US" dirty="0">
              <a:solidFill>
                <a:srgbClr val="FFFFFF"/>
              </a:solidFill>
            </a:endParaRPr>
          </a:p>
        </p:txBody>
      </p:sp>
    </p:spTree>
    <p:extLst>
      <p:ext uri="{BB962C8B-B14F-4D97-AF65-F5344CB8AC3E}">
        <p14:creationId xmlns:p14="http://schemas.microsoft.com/office/powerpoint/2010/main" xmlns="" val="3830271212"/>
      </p:ext>
    </p:extLst>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64B4896C-2D55-4B4A-910F-1F4842C166AE}"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3656665294"/>
      </p:ext>
    </p:extLst>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1D834C19-2996-4CAE-9DA5-E5BB417F82C2}"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2376509022"/>
      </p:ext>
    </p:extLst>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F074E6D1-E8B1-4A33-8DF4-D4AEE4EC36F8}"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399345841"/>
      </p:ext>
    </p:extLst>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546225"/>
            <a:ext cx="3822700" cy="4083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546225"/>
            <a:ext cx="3824288" cy="4083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ED2E3482-6487-4785-A114-B17436AD57A3}"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867002321"/>
      </p:ext>
    </p:extLst>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5EA5B72D-77CB-476E-8CF5-22EE18E6562C}"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3127901423"/>
      </p:ext>
    </p:extLst>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F53F26C6-E2AD-4FE9-8450-FE76D27D54B8}"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285812441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ENTSO-E layout: 1/3 illustration, 2/3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0" name="Content Placeholder 5"/>
          <p:cNvSpPr>
            <a:spLocks noGrp="1"/>
          </p:cNvSpPr>
          <p:nvPr>
            <p:ph sz="quarter" idx="12"/>
          </p:nvPr>
        </p:nvSpPr>
        <p:spPr>
          <a:xfrm>
            <a:off x="3127376" y="1287463"/>
            <a:ext cx="5773738" cy="4722812"/>
          </a:xfrm>
          <a:prstGeom prst="rect">
            <a:avLst/>
          </a:prstGeom>
          <a:gradFill rotWithShape="1">
            <a:gsLst>
              <a:gs pos="0">
                <a:schemeClr val="bg2">
                  <a:alpha val="50999"/>
                </a:schemeClr>
              </a:gs>
              <a:gs pos="100000">
                <a:schemeClr val="bg2">
                  <a:alpha val="17000"/>
                </a:schemeClr>
              </a:gs>
            </a:gsLst>
            <a:lin ang="5400000" scaled="1"/>
          </a:gradFill>
          <a:ln w="9525">
            <a:noFill/>
            <a:miter lim="800000"/>
            <a:headEnd/>
            <a:tailEnd/>
          </a:ln>
          <a:effectLst/>
        </p:spPr>
        <p:txBody>
          <a:bodyPr lIns="180000" tIns="108000" rIns="180000"/>
          <a:lstStyle>
            <a:lvl1pPr indent="0">
              <a:lnSpc>
                <a:spcPct val="100000"/>
              </a:lnSpc>
              <a:defRPr sz="1100"/>
            </a:lvl1pPr>
            <a:lvl2pPr algn="l" rtl="0" fontAlgn="base">
              <a:lnSpc>
                <a:spcPct val="100000"/>
              </a:lnSpc>
              <a:spcBef>
                <a:spcPct val="0"/>
              </a:spcBef>
              <a:spcAft>
                <a:spcPts val="700"/>
              </a:spcAft>
              <a:defRPr lang="en-US" sz="1100" b="0" kern="1200" dirty="0" smtClean="0">
                <a:solidFill>
                  <a:schemeClr val="tx1"/>
                </a:solidFill>
                <a:latin typeface="Arial" charset="0"/>
                <a:ea typeface="+mn-ea"/>
                <a:cs typeface="Arial" charset="0"/>
              </a:defRPr>
            </a:lvl2pPr>
            <a:lvl3pPr algn="l" rtl="0" fontAlgn="base">
              <a:lnSpc>
                <a:spcPts val="1300"/>
              </a:lnSpc>
              <a:spcBef>
                <a:spcPct val="0"/>
              </a:spcBef>
              <a:spcAft>
                <a:spcPts val="700"/>
              </a:spcAft>
              <a:defRPr lang="en-US" sz="1100" b="0" kern="1200" dirty="0" smtClean="0">
                <a:solidFill>
                  <a:schemeClr val="tx1"/>
                </a:solidFill>
                <a:latin typeface="Arial" charset="0"/>
                <a:ea typeface="+mn-ea"/>
                <a:cs typeface="Arial" charset="0"/>
              </a:defRPr>
            </a:lvl3pPr>
            <a:lvl4pPr algn="l" rtl="0" fontAlgn="base">
              <a:lnSpc>
                <a:spcPct val="100000"/>
              </a:lnSpc>
              <a:spcBef>
                <a:spcPct val="0"/>
              </a:spcBef>
              <a:spcAft>
                <a:spcPts val="700"/>
              </a:spcAft>
              <a:defRPr lang="en-US" sz="1100" b="0" kern="1200" dirty="0" smtClean="0">
                <a:solidFill>
                  <a:schemeClr val="tx1"/>
                </a:solidFill>
                <a:latin typeface="Arial" charset="0"/>
                <a:ea typeface="+mn-ea"/>
                <a:cs typeface="Arial" charset="0"/>
              </a:defRPr>
            </a:lvl4pPr>
            <a:lvl5pPr marL="648000" algn="l" rtl="0" fontAlgn="base">
              <a:lnSpc>
                <a:spcPct val="100000"/>
              </a:lnSpc>
              <a:spcBef>
                <a:spcPct val="0"/>
              </a:spcBef>
              <a:spcAft>
                <a:spcPts val="700"/>
              </a:spcAft>
              <a:defRPr lang="en-US" sz="1100" b="0" kern="1200" dirty="0">
                <a:solidFill>
                  <a:schemeClr val="tx1"/>
                </a:solidFill>
                <a:latin typeface="Arial" charset="0"/>
                <a:ea typeface="+mn-ea"/>
                <a:cs typeface="Arial" charset="0"/>
              </a:defRPr>
            </a:lvl5pPr>
            <a:lvl6pPr indent="-216000">
              <a:lnSpc>
                <a:spcPct val="100000"/>
              </a:lnSpc>
              <a:spcAft>
                <a:spcPts val="600"/>
              </a:spcAft>
              <a:buFont typeface="Wingdings" pitchFamily="2" charset="2"/>
              <a:buChar char="Ø"/>
              <a:defRPr sz="1100"/>
            </a:lvl6pPr>
            <a:lvl7pPr>
              <a:lnSpc>
                <a:spcPct val="100000"/>
              </a:lnSpc>
              <a:defRPr sz="1100" baseline="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7"/>
          <p:cNvSpPr>
            <a:spLocks noGrp="1"/>
          </p:cNvSpPr>
          <p:nvPr>
            <p:ph sz="quarter" idx="10"/>
          </p:nvPr>
        </p:nvSpPr>
        <p:spPr>
          <a:xfrm>
            <a:off x="253999" y="1287463"/>
            <a:ext cx="2873376" cy="4722812"/>
          </a:xfrm>
        </p:spPr>
        <p:txBody>
          <a:bodyPr/>
          <a:lstStyle>
            <a:lvl3pPr marL="216000">
              <a:buFont typeface="Arial" pitchFamily="34" charset="0"/>
              <a:buChar char="•"/>
              <a:defRPr/>
            </a:lvl3pPr>
            <a:lvl6pPr>
              <a:defRPr/>
            </a:lvl6pPr>
            <a:lvl7pPr>
              <a:defRPr/>
            </a:lvl7pPr>
            <a:lvl8pPr>
              <a:buNone/>
              <a:defRPr/>
            </a:lvl8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r>
              <a:rPr lang="en-US" dirty="0" smtClean="0"/>
              <a:t>Sixth level</a:t>
            </a:r>
          </a:p>
        </p:txBody>
      </p:sp>
      <p:sp>
        <p:nvSpPr>
          <p:cNvPr id="5" name="Date Placeholder 3"/>
          <p:cNvSpPr>
            <a:spLocks noGrp="1"/>
          </p:cNvSpPr>
          <p:nvPr>
            <p:ph type="dt" sz="half" idx="13"/>
          </p:nvPr>
        </p:nvSpPr>
        <p:spPr>
          <a:xfrm>
            <a:off x="2781300" y="6584950"/>
            <a:ext cx="6119813" cy="144463"/>
          </a:xfrm>
        </p:spPr>
        <p:txBody>
          <a:bodyPr/>
          <a:lstStyle>
            <a:lvl1pPr algn="r">
              <a:defRPr sz="800" b="0">
                <a:solidFill>
                  <a:schemeClr val="tx1"/>
                </a:solidFill>
              </a:defRPr>
            </a:lvl1pPr>
          </a:lstStyle>
          <a:p>
            <a:pPr>
              <a:defRPr/>
            </a:pPr>
            <a:fld id="{B78B0549-757F-4CEE-B45B-9B9619AF02A7}" type="datetime3">
              <a:rPr lang="en-US"/>
              <a:pPr>
                <a:defRPr/>
              </a:pPr>
              <a:t>20 February 2012</a:t>
            </a:fld>
            <a:r>
              <a:rPr lang="en-US" dirty="0"/>
              <a:t>  |  Page </a:t>
            </a:r>
            <a:fld id="{65EB7F13-90E1-4A7F-A7E0-549C0C1C22D6}" type="slidenum">
              <a:rPr lang="en-US"/>
              <a:pPr>
                <a:defRPr/>
              </a:pPr>
              <a:t>‹#›</a:t>
            </a:fld>
            <a:endParaRPr lang="en-US" dirty="0"/>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332B524D-3CC0-4963-8057-6134CBBFCA27}"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1882004560"/>
      </p:ext>
    </p:extLst>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7AC4CEBB-0AEB-4FC1-860A-FA9030E0F40B}"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3460354209"/>
      </p:ext>
    </p:extLst>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3D551535-6B72-41BA-ABDF-CA84FC742930}"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638947149"/>
      </p:ext>
    </p:extLst>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A214FA32-C01D-4479-AF0F-B2A6A98881FB}"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2158952086"/>
      </p:ext>
    </p:extLst>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2563" y="322263"/>
            <a:ext cx="1949450" cy="5307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322263"/>
            <a:ext cx="5697538" cy="5307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r>
              <a:rPr lang="de-DE">
                <a:solidFill>
                  <a:srgbClr val="000000"/>
                </a:solidFill>
              </a:rPr>
              <a:t>Title of the presentation  |  Name of the Author  |  Date  |  Page </a:t>
            </a:r>
            <a:fld id="{5C07F410-590A-46F5-9D1A-5E60FE276C3B}" type="slidenum">
              <a:rPr lang="de-DE">
                <a:solidFill>
                  <a:srgbClr val="000000"/>
                </a:solidFill>
              </a:rPr>
              <a:pPr>
                <a:defRPr/>
              </a:pPr>
              <a:t>‹#›</a:t>
            </a:fld>
            <a:r>
              <a:rPr lang="de-DE">
                <a:solidFill>
                  <a:srgbClr val="000000"/>
                </a:solidFill>
              </a:rPr>
              <a:t> of  XX</a:t>
            </a:r>
          </a:p>
        </p:txBody>
      </p:sp>
    </p:spTree>
    <p:extLst>
      <p:ext uri="{BB962C8B-B14F-4D97-AF65-F5344CB8AC3E}">
        <p14:creationId xmlns:p14="http://schemas.microsoft.com/office/powerpoint/2010/main" xmlns="" val="4193911553"/>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ENTSO-E layout: 1/3 illustration, 2/3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0" name="Content Placeholder 5"/>
          <p:cNvSpPr>
            <a:spLocks noGrp="1"/>
          </p:cNvSpPr>
          <p:nvPr>
            <p:ph sz="quarter" idx="12"/>
          </p:nvPr>
        </p:nvSpPr>
        <p:spPr>
          <a:xfrm>
            <a:off x="254000" y="1287463"/>
            <a:ext cx="8647114" cy="4722812"/>
          </a:xfrm>
          <a:prstGeom prst="rect">
            <a:avLst/>
          </a:prstGeom>
          <a:gradFill rotWithShape="1">
            <a:gsLst>
              <a:gs pos="0">
                <a:schemeClr val="bg2">
                  <a:alpha val="50999"/>
                </a:schemeClr>
              </a:gs>
              <a:gs pos="100000">
                <a:schemeClr val="bg2">
                  <a:alpha val="17000"/>
                </a:schemeClr>
              </a:gs>
            </a:gsLst>
            <a:lin ang="5400000" scaled="1"/>
          </a:gradFill>
          <a:ln w="9525">
            <a:noFill/>
            <a:miter lim="800000"/>
            <a:headEnd/>
            <a:tailEnd/>
          </a:ln>
          <a:effectLst/>
        </p:spPr>
        <p:txBody>
          <a:bodyPr lIns="180000" tIns="108000" rIns="180000"/>
          <a:lstStyle>
            <a:lvl1pPr indent="0">
              <a:lnSpc>
                <a:spcPct val="100000"/>
              </a:lnSpc>
              <a:defRPr sz="1100"/>
            </a:lvl1pPr>
            <a:lvl2pPr algn="l" rtl="0" fontAlgn="base">
              <a:lnSpc>
                <a:spcPct val="100000"/>
              </a:lnSpc>
              <a:spcBef>
                <a:spcPct val="0"/>
              </a:spcBef>
              <a:spcAft>
                <a:spcPts val="700"/>
              </a:spcAft>
              <a:defRPr lang="en-US" sz="1100" b="0" kern="1200" dirty="0" smtClean="0">
                <a:solidFill>
                  <a:schemeClr val="tx1"/>
                </a:solidFill>
                <a:latin typeface="Arial" charset="0"/>
                <a:ea typeface="+mn-ea"/>
                <a:cs typeface="Arial" charset="0"/>
              </a:defRPr>
            </a:lvl2pPr>
            <a:lvl3pPr algn="l" rtl="0" fontAlgn="base">
              <a:lnSpc>
                <a:spcPts val="1300"/>
              </a:lnSpc>
              <a:spcBef>
                <a:spcPct val="0"/>
              </a:spcBef>
              <a:spcAft>
                <a:spcPts val="700"/>
              </a:spcAft>
              <a:defRPr lang="en-US" sz="1100" b="0" kern="1200" dirty="0" smtClean="0">
                <a:solidFill>
                  <a:schemeClr val="tx1"/>
                </a:solidFill>
                <a:latin typeface="Arial" charset="0"/>
                <a:ea typeface="+mn-ea"/>
                <a:cs typeface="Arial" charset="0"/>
              </a:defRPr>
            </a:lvl3pPr>
            <a:lvl4pPr algn="l" rtl="0" fontAlgn="base">
              <a:lnSpc>
                <a:spcPct val="100000"/>
              </a:lnSpc>
              <a:spcBef>
                <a:spcPct val="0"/>
              </a:spcBef>
              <a:spcAft>
                <a:spcPts val="700"/>
              </a:spcAft>
              <a:defRPr lang="en-US" sz="1100" b="0" kern="1200" dirty="0" smtClean="0">
                <a:solidFill>
                  <a:schemeClr val="tx1"/>
                </a:solidFill>
                <a:latin typeface="Arial" charset="0"/>
                <a:ea typeface="+mn-ea"/>
                <a:cs typeface="Arial" charset="0"/>
              </a:defRPr>
            </a:lvl4pPr>
            <a:lvl5pPr marL="648000" algn="l" rtl="0" fontAlgn="base">
              <a:lnSpc>
                <a:spcPct val="100000"/>
              </a:lnSpc>
              <a:spcBef>
                <a:spcPct val="0"/>
              </a:spcBef>
              <a:spcAft>
                <a:spcPts val="700"/>
              </a:spcAft>
              <a:defRPr lang="en-US" sz="1100" b="0" kern="1200" dirty="0">
                <a:solidFill>
                  <a:schemeClr val="tx1"/>
                </a:solidFill>
                <a:latin typeface="Arial" charset="0"/>
                <a:ea typeface="+mn-ea"/>
                <a:cs typeface="Arial" charset="0"/>
              </a:defRPr>
            </a:lvl5pPr>
            <a:lvl6pPr indent="-216000">
              <a:lnSpc>
                <a:spcPct val="100000"/>
              </a:lnSpc>
              <a:spcAft>
                <a:spcPts val="600"/>
              </a:spcAft>
              <a:buFont typeface="Wingdings" pitchFamily="2" charset="2"/>
              <a:buChar char="Ø"/>
              <a:defRPr sz="1100"/>
            </a:lvl6pPr>
            <a:lvl7pPr>
              <a:lnSpc>
                <a:spcPct val="100000"/>
              </a:lnSpc>
              <a:defRPr sz="1100" baseline="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3"/>
          </p:nvPr>
        </p:nvSpPr>
        <p:spPr>
          <a:xfrm>
            <a:off x="2781300" y="6584950"/>
            <a:ext cx="6119813" cy="144463"/>
          </a:xfrm>
        </p:spPr>
        <p:txBody>
          <a:bodyPr/>
          <a:lstStyle>
            <a:lvl1pPr algn="r">
              <a:defRPr sz="800" b="0">
                <a:solidFill>
                  <a:schemeClr val="tx1"/>
                </a:solidFill>
              </a:defRPr>
            </a:lvl1pPr>
          </a:lstStyle>
          <a:p>
            <a:pPr>
              <a:defRPr/>
            </a:pPr>
            <a:fld id="{CCFFE43B-B73C-4543-828F-932C9A3A79DB}" type="datetime3">
              <a:rPr lang="en-US"/>
              <a:pPr>
                <a:defRPr/>
              </a:pPr>
              <a:t>20 February 2012</a:t>
            </a:fld>
            <a:r>
              <a:rPr lang="en-US" dirty="0"/>
              <a:t>  |  Page </a:t>
            </a:r>
            <a:fld id="{01A21E2F-F4F6-4538-9FEF-5FFAA074C357}" type="slidenum">
              <a:rPr lang="en-US"/>
              <a:pPr>
                <a:defRPr/>
              </a:pPr>
              <a:t>‹#›</a:t>
            </a:fld>
            <a:endParaRPr lang="en-US"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TSO-E layout: 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1688" y="1966913"/>
            <a:ext cx="7772400" cy="1500187"/>
          </a:xfrm>
          <a:prstGeom prst="rect">
            <a:avLst/>
          </a:prstGeom>
        </p:spPr>
        <p:txBody>
          <a:bodyPr/>
          <a:lstStyle>
            <a:lvl1pPr marL="0" indent="0" algn="ctr" rtl="0" fontAlgn="base">
              <a:spcBef>
                <a:spcPct val="0"/>
              </a:spcBef>
              <a:spcAft>
                <a:spcPct val="0"/>
              </a:spcAft>
              <a:buNone/>
              <a:defRPr lang="en-US" sz="3600" b="0" kern="1200" dirty="0" smtClean="0">
                <a:solidFill>
                  <a:schemeClr val="tx1"/>
                </a:solidFill>
                <a:latin typeface="Arial" charset="0"/>
                <a:ea typeface="+mn-ea"/>
                <a:cs typeface="Arial"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781300" y="6584950"/>
            <a:ext cx="6119813" cy="144463"/>
          </a:xfrm>
        </p:spPr>
        <p:txBody>
          <a:bodyPr/>
          <a:lstStyle>
            <a:lvl1pPr algn="r">
              <a:defRPr sz="800" b="0">
                <a:solidFill>
                  <a:schemeClr val="tx1"/>
                </a:solidFill>
              </a:defRPr>
            </a:lvl1pPr>
          </a:lstStyle>
          <a:p>
            <a:pPr>
              <a:defRPr/>
            </a:pPr>
            <a:fld id="{A352D10F-0719-42AE-A88E-E56EE851705A}" type="datetime3">
              <a:rPr lang="en-US"/>
              <a:pPr>
                <a:defRPr/>
              </a:pPr>
              <a:t>20 February 2012</a:t>
            </a:fld>
            <a:r>
              <a:rPr lang="en-US" dirty="0"/>
              <a:t>  |  Page </a:t>
            </a:r>
            <a:fld id="{F72E0B13-5511-43D3-AECB-2252BD656437}" type="slidenum">
              <a:rPr lang="en-US"/>
              <a:pPr>
                <a:defRPr/>
              </a:pPr>
              <a:t>‹#›</a:t>
            </a:fld>
            <a:endParaRPr lang="en-US"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TSO-E title template">
    <p:spTree>
      <p:nvGrpSpPr>
        <p:cNvPr id="1" name=""/>
        <p:cNvGrpSpPr/>
        <p:nvPr/>
      </p:nvGrpSpPr>
      <p:grpSpPr>
        <a:xfrm>
          <a:off x="0" y="0"/>
          <a:ext cx="0" cy="0"/>
          <a:chOff x="0" y="0"/>
          <a:chExt cx="0" cy="0"/>
        </a:xfrm>
      </p:grpSpPr>
      <p:pic>
        <p:nvPicPr>
          <p:cNvPr id="5" name="Picture 14" descr="Aufmacher_groß_RGB"/>
          <p:cNvPicPr>
            <a:picLocks noChangeAspect="1" noChangeArrowheads="1"/>
          </p:cNvPicPr>
          <p:nvPr userDrawn="1"/>
        </p:nvPicPr>
        <p:blipFill>
          <a:blip r:embed="rId2" cstate="print"/>
          <a:srcRect/>
          <a:stretch>
            <a:fillRect/>
          </a:stretch>
        </p:blipFill>
        <p:spPr bwMode="auto">
          <a:xfrm>
            <a:off x="0" y="0"/>
            <a:ext cx="9177338" cy="5510213"/>
          </a:xfrm>
          <a:prstGeom prst="rect">
            <a:avLst/>
          </a:prstGeom>
          <a:noFill/>
          <a:ln w="9525">
            <a:noFill/>
            <a:miter lim="800000"/>
            <a:headEnd/>
            <a:tailEnd/>
          </a:ln>
        </p:spPr>
      </p:pic>
      <p:pic>
        <p:nvPicPr>
          <p:cNvPr id="6" name="Picture 8" descr="PPT_Titel_fuss2"/>
          <p:cNvPicPr>
            <a:picLocks noChangeAspect="1" noChangeArrowheads="1"/>
          </p:cNvPicPr>
          <p:nvPr userDrawn="1"/>
        </p:nvPicPr>
        <p:blipFill>
          <a:blip r:embed="rId3" cstate="print"/>
          <a:srcRect l="394"/>
          <a:stretch>
            <a:fillRect/>
          </a:stretch>
        </p:blipFill>
        <p:spPr bwMode="auto">
          <a:xfrm>
            <a:off x="-3175" y="5173663"/>
            <a:ext cx="9145588" cy="1684337"/>
          </a:xfrm>
          <a:prstGeom prst="rect">
            <a:avLst/>
          </a:prstGeom>
          <a:noFill/>
          <a:ln w="9525">
            <a:noFill/>
            <a:miter lim="800000"/>
            <a:headEnd/>
            <a:tailEnd/>
          </a:ln>
        </p:spPr>
      </p:pic>
      <p:sp>
        <p:nvSpPr>
          <p:cNvPr id="9" name="Text Placeholder 8"/>
          <p:cNvSpPr>
            <a:spLocks noGrp="1"/>
          </p:cNvSpPr>
          <p:nvPr>
            <p:ph type="body" sz="quarter" idx="10"/>
          </p:nvPr>
        </p:nvSpPr>
        <p:spPr>
          <a:xfrm>
            <a:off x="254000" y="758796"/>
            <a:ext cx="8647113" cy="1061378"/>
          </a:xfrm>
          <a:prstGeom prst="rect">
            <a:avLst/>
          </a:prstGeom>
        </p:spPr>
        <p:txBody>
          <a:bodyPr/>
          <a:lstStyle>
            <a:lvl1pPr marL="0" marR="0" indent="0" algn="l" defTabSz="914400" rtl="0" eaLnBrk="0" fontAlgn="base" latinLnBrk="0" hangingPunct="0">
              <a:lnSpc>
                <a:spcPts val="3000"/>
              </a:lnSpc>
              <a:spcBef>
                <a:spcPct val="0"/>
              </a:spcBef>
              <a:spcAft>
                <a:spcPts val="0"/>
              </a:spcAft>
              <a:buClrTx/>
              <a:buSzTx/>
              <a:buFontTx/>
              <a:buNone/>
              <a:tabLst/>
              <a:defRPr lang="en-US" sz="2800" b="1" dirty="0" smtClean="0">
                <a:solidFill>
                  <a:schemeClr val="bg1"/>
                </a:solidFill>
                <a:latin typeface="+mj-lt"/>
                <a:ea typeface="+mn-ea"/>
                <a:cs typeface="+mn-cs"/>
              </a:defRPr>
            </a:lvl1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1"/>
          </p:nvPr>
        </p:nvSpPr>
        <p:spPr>
          <a:xfrm>
            <a:off x="253999" y="1828980"/>
            <a:ext cx="8647113" cy="1009111"/>
          </a:xfrm>
          <a:prstGeom prst="rect">
            <a:avLst/>
          </a:prstGeom>
        </p:spPr>
        <p:txBody>
          <a:bodyPr/>
          <a:lstStyle>
            <a:lvl1pPr marL="0" indent="0" algn="l" rtl="0" fontAlgn="base">
              <a:lnSpc>
                <a:spcPct val="100000"/>
              </a:lnSpc>
              <a:spcBef>
                <a:spcPct val="0"/>
              </a:spcBef>
              <a:spcAft>
                <a:spcPts val="0"/>
              </a:spcAft>
              <a:buNone/>
              <a:defRPr lang="en-US" sz="2800" dirty="0" smtClean="0">
                <a:solidFill>
                  <a:schemeClr val="bg1"/>
                </a:solidFill>
                <a:latin typeface="+mn-lt"/>
                <a:ea typeface="+mn-ea"/>
                <a:cs typeface="+mn-cs"/>
              </a:defRPr>
            </a:lvl1pPr>
            <a:lvl2pPr>
              <a:defRPr lang="en-US" sz="2800" b="1" dirty="0" smtClean="0">
                <a:solidFill>
                  <a:schemeClr val="bg1"/>
                </a:solidFill>
                <a:latin typeface="+mn-lt"/>
                <a:ea typeface="+mn-ea"/>
                <a:cs typeface="+mn-cs"/>
              </a:defRPr>
            </a:lvl2pPr>
            <a:lvl3pPr>
              <a:defRPr lang="en-US" sz="2800" b="1" dirty="0" smtClean="0">
                <a:solidFill>
                  <a:schemeClr val="bg1"/>
                </a:solidFill>
                <a:latin typeface="+mn-lt"/>
                <a:ea typeface="+mn-ea"/>
                <a:cs typeface="+mn-cs"/>
              </a:defRPr>
            </a:lvl3pPr>
            <a:lvl4pPr>
              <a:defRPr lang="en-US" sz="2800" b="1" dirty="0" smtClean="0">
                <a:solidFill>
                  <a:schemeClr val="bg1"/>
                </a:solidFill>
                <a:latin typeface="+mn-lt"/>
                <a:ea typeface="+mn-ea"/>
                <a:cs typeface="+mn-cs"/>
              </a:defRPr>
            </a:lvl4pPr>
            <a:lvl5pPr>
              <a:defRPr lang="en-US" sz="2800" b="1" dirty="0" smtClean="0">
                <a:solidFill>
                  <a:schemeClr val="bg1"/>
                </a:solidFill>
                <a:latin typeface="+mn-lt"/>
                <a:ea typeface="+mn-ea"/>
                <a:cs typeface="+mn-cs"/>
              </a:defRPr>
            </a:lvl5pPr>
          </a:lstStyle>
          <a:p>
            <a:pPr lvl="0"/>
            <a:r>
              <a:rPr lang="en-US" smtClean="0"/>
              <a:t>Click to edit Master text styles</a:t>
            </a:r>
          </a:p>
        </p:txBody>
      </p:sp>
      <p:sp>
        <p:nvSpPr>
          <p:cNvPr id="10" name="Text Placeholder 9"/>
          <p:cNvSpPr>
            <a:spLocks noGrp="1"/>
          </p:cNvSpPr>
          <p:nvPr>
            <p:ph type="body" sz="quarter" idx="12"/>
          </p:nvPr>
        </p:nvSpPr>
        <p:spPr>
          <a:xfrm>
            <a:off x="254000" y="6010275"/>
            <a:ext cx="4433888" cy="698500"/>
          </a:xfrm>
        </p:spPr>
        <p:txBody>
          <a:bodyPr/>
          <a:lstStyle>
            <a:lvl1pPr>
              <a:defRPr/>
            </a:lvl1pPr>
          </a:lstStyle>
          <a:p>
            <a:pPr lvl="0"/>
            <a:r>
              <a:rPr lang="en-US" smtClean="0"/>
              <a:t>Click to edit Master text styles</a:t>
            </a:r>
          </a:p>
        </p:txBody>
      </p:sp>
      <p:sp>
        <p:nvSpPr>
          <p:cNvPr id="7" name="Rectangle 11"/>
          <p:cNvSpPr>
            <a:spLocks noGrp="1" noChangeArrowheads="1"/>
          </p:cNvSpPr>
          <p:nvPr>
            <p:ph type="dt" sz="half" idx="13"/>
          </p:nvPr>
        </p:nvSpPr>
        <p:spPr>
          <a:xfrm>
            <a:off x="254000" y="2849563"/>
            <a:ext cx="2873375" cy="360362"/>
          </a:xfrm>
        </p:spPr>
        <p:txBody>
          <a:bodyPr/>
          <a:lstStyle>
            <a:lvl1pPr algn="l">
              <a:defRPr sz="1400">
                <a:solidFill>
                  <a:schemeClr val="bg1"/>
                </a:solidFill>
              </a:defRPr>
            </a:lvl1pPr>
          </a:lstStyle>
          <a:p>
            <a:pPr>
              <a:defRPr/>
            </a:pPr>
            <a:fld id="{27E33D33-07CA-42D0-8B24-4C281DFF7DEA}" type="datetime3">
              <a:rPr lang="en-US"/>
              <a:pPr>
                <a:defRPr/>
              </a:pPr>
              <a:t>20 February 2012</a:t>
            </a:fld>
            <a:endParaRPr lang="en-US"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r>
              <a:rPr lang="de-DE"/>
              <a:t>Title of the presentation  |  Name of the Author  |  Date  |  Page </a:t>
            </a:r>
            <a:fld id="{63AB4EFC-538A-45B1-BCE3-F2700B2477AC}" type="slidenum">
              <a:rPr lang="de-DE"/>
              <a:pPr>
                <a:defRPr/>
              </a:pPr>
              <a:t>‹#›</a:t>
            </a:fld>
            <a:r>
              <a:rPr lang="de-DE"/>
              <a:t> of  XX</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2.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2.wmf"/><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Aufmacher_Innen_RGB"/>
          <p:cNvPicPr>
            <a:picLocks noChangeAspect="1" noChangeArrowheads="1"/>
          </p:cNvPicPr>
          <p:nvPr userDrawn="1"/>
        </p:nvPicPr>
        <p:blipFill>
          <a:blip r:embed="rId11" cstate="print"/>
          <a:srcRect/>
          <a:stretch>
            <a:fillRect/>
          </a:stretch>
        </p:blipFill>
        <p:spPr bwMode="auto">
          <a:xfrm>
            <a:off x="-6350" y="-9525"/>
            <a:ext cx="9156700" cy="1122363"/>
          </a:xfrm>
          <a:prstGeom prst="rect">
            <a:avLst/>
          </a:prstGeom>
          <a:noFill/>
          <a:ln w="9525">
            <a:noFill/>
            <a:miter lim="800000"/>
            <a:headEnd/>
            <a:tailEnd/>
          </a:ln>
        </p:spPr>
      </p:pic>
      <p:pic>
        <p:nvPicPr>
          <p:cNvPr id="1027" name="Picture 16" descr="PPT_Titel_Kopf+Fuss_innen2"/>
          <p:cNvPicPr>
            <a:picLocks noChangeAspect="1" noChangeArrowheads="1"/>
          </p:cNvPicPr>
          <p:nvPr userDrawn="1"/>
        </p:nvPicPr>
        <p:blipFill>
          <a:blip r:embed="rId12" cstate="print"/>
          <a:srcRect/>
          <a:stretch>
            <a:fillRect/>
          </a:stretch>
        </p:blipFill>
        <p:spPr bwMode="auto">
          <a:xfrm>
            <a:off x="0" y="825500"/>
            <a:ext cx="9156700" cy="6032500"/>
          </a:xfrm>
          <a:prstGeom prst="rect">
            <a:avLst/>
          </a:prstGeom>
          <a:noFill/>
          <a:ln w="9525">
            <a:noFill/>
            <a:miter lim="800000"/>
            <a:headEnd/>
            <a:tailEnd/>
          </a:ln>
        </p:spPr>
      </p:pic>
      <p:sp>
        <p:nvSpPr>
          <p:cNvPr id="7182" name="Rectangle 14"/>
          <p:cNvSpPr>
            <a:spLocks noGrp="1" noChangeArrowheads="1"/>
          </p:cNvSpPr>
          <p:nvPr>
            <p:ph type="dt" sz="half" idx="2"/>
          </p:nvPr>
        </p:nvSpPr>
        <p:spPr bwMode="auto">
          <a:xfrm>
            <a:off x="2338388" y="6577013"/>
            <a:ext cx="6119812"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b="0">
                <a:solidFill>
                  <a:schemeClr val="tx1"/>
                </a:solidFill>
                <a:latin typeface="Arial" charset="0"/>
                <a:cs typeface="Arial" charset="0"/>
              </a:defRPr>
            </a:lvl1pPr>
          </a:lstStyle>
          <a:p>
            <a:pPr>
              <a:defRPr/>
            </a:pPr>
            <a:r>
              <a:rPr lang="en-US" dirty="0"/>
              <a:t>20 October 2010  |  Page </a:t>
            </a:r>
            <a:fld id="{F0AE6647-F6D1-4368-A256-136551800067}" type="slidenum">
              <a:rPr lang="en-US"/>
              <a:pPr>
                <a:defRPr/>
              </a:pPr>
              <a:t>‹#›</a:t>
            </a:fld>
            <a:endParaRPr lang="en-US" dirty="0"/>
          </a:p>
        </p:txBody>
      </p:sp>
      <p:sp>
        <p:nvSpPr>
          <p:cNvPr id="1029" name="Rectangle 2"/>
          <p:cNvSpPr>
            <a:spLocks noGrp="1" noChangeArrowheads="1"/>
          </p:cNvSpPr>
          <p:nvPr>
            <p:ph type="title"/>
          </p:nvPr>
        </p:nvSpPr>
        <p:spPr bwMode="auto">
          <a:xfrm>
            <a:off x="254000" y="269875"/>
            <a:ext cx="8647113" cy="360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Space for Chapter Headline, 1 Line</a:t>
            </a:r>
          </a:p>
        </p:txBody>
      </p:sp>
      <p:sp>
        <p:nvSpPr>
          <p:cNvPr id="8" name="Text Placeholder 7"/>
          <p:cNvSpPr>
            <a:spLocks noGrp="1"/>
          </p:cNvSpPr>
          <p:nvPr>
            <p:ph type="body" idx="1"/>
          </p:nvPr>
        </p:nvSpPr>
        <p:spPr>
          <a:xfrm>
            <a:off x="254000" y="1287463"/>
            <a:ext cx="8647113" cy="4722812"/>
          </a:xfrm>
          <a:prstGeom prst="rect">
            <a:avLst/>
          </a:prstGeom>
        </p:spPr>
        <p:txBody>
          <a:bodyPr vert="horz" lIns="91440" tIns="45720" rIns="91440" bIns="45720" rtlCol="0">
            <a:normAutofit/>
          </a:bodyPr>
          <a:lstStyle/>
          <a:p>
            <a:pPr lvl="2"/>
            <a:r>
              <a:rPr lang="en-US" dirty="0" smtClean="0"/>
              <a:t>Click to edit Master text styles</a:t>
            </a:r>
          </a:p>
          <a:p>
            <a:pPr lvl="1"/>
            <a:r>
              <a:rPr lang="en-US" dirty="0" smtClean="0"/>
              <a:t>Second level blind text, blind text</a:t>
            </a:r>
          </a:p>
          <a:p>
            <a:pPr lvl="3"/>
            <a:r>
              <a:rPr lang="en-US" dirty="0" smtClean="0"/>
              <a:t>Third level blind text, blind text</a:t>
            </a:r>
          </a:p>
          <a:p>
            <a:pPr lvl="4"/>
            <a:r>
              <a:rPr lang="en-US" dirty="0" smtClean="0"/>
              <a:t>Fourth level, blind text, blind</a:t>
            </a:r>
          </a:p>
          <a:p>
            <a:pPr lvl="5"/>
            <a:r>
              <a:rPr lang="en-US" dirty="0" smtClean="0"/>
              <a:t>Fifth level, blind text, blind text</a:t>
            </a:r>
          </a:p>
          <a:p>
            <a:pPr lvl="6"/>
            <a:r>
              <a:rPr lang="en-US" dirty="0" smtClean="0"/>
              <a:t>Sixth level; blind text; blind text</a:t>
            </a:r>
            <a:endParaRPr lang="en-US" dirty="0"/>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8" r:id="rId9"/>
  </p:sldLayoutIdLst>
  <p:transition spd="med">
    <p:fade thruBlk="1"/>
  </p:transition>
  <p:hf sldNum="0" hdr="0" ftr="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fontAlgn="base">
        <a:spcBef>
          <a:spcPct val="0"/>
        </a:spcBef>
        <a:spcAft>
          <a:spcPct val="0"/>
        </a:spcAft>
        <a:defRPr sz="2400" b="1">
          <a:solidFill>
            <a:schemeClr val="bg1"/>
          </a:solidFill>
          <a:latin typeface="Arial" charset="0"/>
          <a:cs typeface="Arial" charset="0"/>
        </a:defRPr>
      </a:lvl6pPr>
      <a:lvl7pPr marL="914400" algn="l" rtl="0" fontAlgn="base">
        <a:spcBef>
          <a:spcPct val="0"/>
        </a:spcBef>
        <a:spcAft>
          <a:spcPct val="0"/>
        </a:spcAft>
        <a:defRPr sz="2400" b="1">
          <a:solidFill>
            <a:schemeClr val="bg1"/>
          </a:solidFill>
          <a:latin typeface="Arial" charset="0"/>
          <a:cs typeface="Arial" charset="0"/>
        </a:defRPr>
      </a:lvl7pPr>
      <a:lvl8pPr marL="1371600" algn="l" rtl="0" fontAlgn="base">
        <a:spcBef>
          <a:spcPct val="0"/>
        </a:spcBef>
        <a:spcAft>
          <a:spcPct val="0"/>
        </a:spcAft>
        <a:defRPr sz="2400" b="1">
          <a:solidFill>
            <a:schemeClr val="bg1"/>
          </a:solidFill>
          <a:latin typeface="Arial" charset="0"/>
          <a:cs typeface="Arial" charset="0"/>
        </a:defRPr>
      </a:lvl8pPr>
      <a:lvl9pPr marL="1828800" algn="l" rtl="0" fontAlgn="base">
        <a:spcBef>
          <a:spcPct val="0"/>
        </a:spcBef>
        <a:spcAft>
          <a:spcPct val="0"/>
        </a:spcAft>
        <a:defRPr sz="2400" b="1">
          <a:solidFill>
            <a:schemeClr val="bg1"/>
          </a:solidFill>
          <a:latin typeface="Arial" charset="0"/>
          <a:cs typeface="Arial" charset="0"/>
        </a:defRPr>
      </a:lvl9pPr>
    </p:titleStyle>
    <p:bodyStyle>
      <a:lvl1pPr marL="342900" indent="-558800" algn="l" rtl="0" eaLnBrk="0" fontAlgn="base" hangingPunct="0">
        <a:spcBef>
          <a:spcPct val="0"/>
        </a:spcBef>
        <a:spcAft>
          <a:spcPts val="600"/>
        </a:spcAft>
        <a:buFont typeface="Arial" charset="0"/>
        <a:defRPr sz="1600">
          <a:solidFill>
            <a:schemeClr val="tx1"/>
          </a:solidFill>
          <a:latin typeface="+mn-lt"/>
          <a:ea typeface="+mn-ea"/>
          <a:cs typeface="+mn-cs"/>
        </a:defRPr>
      </a:lvl1pPr>
      <a:lvl2pPr marL="215900" indent="-215900" algn="l" rtl="0" eaLnBrk="0" fontAlgn="base" hangingPunct="0">
        <a:spcBef>
          <a:spcPct val="0"/>
        </a:spcBef>
        <a:spcAft>
          <a:spcPts val="600"/>
        </a:spcAft>
        <a:buFont typeface="Arial" charset="0"/>
        <a:buChar char="•"/>
        <a:defRPr lang="en-US" sz="1600" dirty="0">
          <a:solidFill>
            <a:schemeClr val="tx1"/>
          </a:solidFill>
          <a:latin typeface="+mn-lt"/>
          <a:cs typeface="+mn-cs"/>
        </a:defRPr>
      </a:lvl2pPr>
      <a:lvl3pPr marL="1143000" indent="-1358900" algn="l" rtl="0" eaLnBrk="0" fontAlgn="base" hangingPunct="0">
        <a:spcBef>
          <a:spcPct val="0"/>
        </a:spcBef>
        <a:spcAft>
          <a:spcPts val="600"/>
        </a:spcAft>
        <a:buFont typeface="Arial" charset="0"/>
        <a:defRPr lang="en-US" sz="1600" dirty="0">
          <a:solidFill>
            <a:schemeClr val="tx1"/>
          </a:solidFill>
          <a:latin typeface="+mn-lt"/>
          <a:cs typeface="+mn-cs"/>
        </a:defRPr>
      </a:lvl3pPr>
      <a:lvl4pPr marL="431800" indent="-215900" algn="l" rtl="0" eaLnBrk="0" fontAlgn="base" hangingPunct="0">
        <a:spcBef>
          <a:spcPct val="0"/>
        </a:spcBef>
        <a:spcAft>
          <a:spcPts val="600"/>
        </a:spcAft>
        <a:buFont typeface="Courier New" pitchFamily="49" charset="0"/>
        <a:buChar char="o"/>
        <a:defRPr lang="en-US" sz="1600" dirty="0">
          <a:solidFill>
            <a:schemeClr val="tx1"/>
          </a:solidFill>
          <a:latin typeface="+mn-lt"/>
          <a:cs typeface="+mn-cs"/>
        </a:defRPr>
      </a:lvl4pPr>
      <a:lvl5pPr marL="647700" indent="-215900" algn="l" rtl="0" eaLnBrk="0" fontAlgn="base" hangingPunct="0">
        <a:spcBef>
          <a:spcPct val="0"/>
        </a:spcBef>
        <a:spcAft>
          <a:spcPts val="600"/>
        </a:spcAft>
        <a:buFont typeface="Wingdings" pitchFamily="2" charset="2"/>
        <a:buChar char="§"/>
        <a:defRPr lang="en-US" sz="1600" dirty="0">
          <a:solidFill>
            <a:schemeClr val="tx1"/>
          </a:solidFill>
          <a:latin typeface="+mn-lt"/>
          <a:cs typeface="+mn-cs"/>
        </a:defRPr>
      </a:lvl5pPr>
      <a:lvl6pPr marL="864000" indent="-216000" algn="l" rtl="0" fontAlgn="base">
        <a:lnSpc>
          <a:spcPct val="100000"/>
        </a:lnSpc>
        <a:spcBef>
          <a:spcPct val="0"/>
        </a:spcBef>
        <a:spcAft>
          <a:spcPts val="600"/>
        </a:spcAft>
        <a:buFont typeface="Wingdings" pitchFamily="2" charset="2"/>
        <a:buChar char="Ø"/>
        <a:defRPr sz="1600">
          <a:solidFill>
            <a:schemeClr val="tx1"/>
          </a:solidFill>
          <a:latin typeface="+mn-lt"/>
          <a:cs typeface="+mn-cs"/>
        </a:defRPr>
      </a:lvl6pPr>
      <a:lvl7pPr marL="1080000" indent="-216000" algn="l" rtl="0" fontAlgn="base">
        <a:lnSpc>
          <a:spcPct val="100000"/>
        </a:lnSpc>
        <a:spcBef>
          <a:spcPct val="0"/>
        </a:spcBef>
        <a:spcAft>
          <a:spcPts val="600"/>
        </a:spcAft>
        <a:buFont typeface="Arial" charset="0"/>
        <a:buChar char="–"/>
        <a:defRPr sz="1600">
          <a:solidFill>
            <a:schemeClr val="tx1"/>
          </a:solidFill>
          <a:latin typeface="+mn-lt"/>
          <a:cs typeface="+mn-cs"/>
        </a:defRPr>
      </a:lvl7pPr>
      <a:lvl8pPr marL="2197100" indent="-228600" algn="l" rtl="0" fontAlgn="base">
        <a:lnSpc>
          <a:spcPts val="2200"/>
        </a:lnSpc>
        <a:spcBef>
          <a:spcPct val="0"/>
        </a:spcBef>
        <a:spcAft>
          <a:spcPts val="1100"/>
        </a:spcAft>
        <a:buFont typeface="Arial" charset="0"/>
        <a:buChar char="–"/>
        <a:defRPr sz="1600">
          <a:solidFill>
            <a:schemeClr val="tx1"/>
          </a:solidFill>
          <a:latin typeface="+mn-lt"/>
          <a:cs typeface="+mn-cs"/>
        </a:defRPr>
      </a:lvl8pPr>
      <a:lvl9pPr marL="2654300" indent="-228600" algn="l" rtl="0" fontAlgn="base">
        <a:lnSpc>
          <a:spcPts val="2200"/>
        </a:lnSpc>
        <a:spcBef>
          <a:spcPct val="0"/>
        </a:spcBef>
        <a:spcAft>
          <a:spcPts val="1100"/>
        </a:spcAft>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Aufmacher_Innen_RGB"/>
          <p:cNvPicPr>
            <a:picLocks noChangeAspect="1" noChangeArrowheads="1"/>
          </p:cNvPicPr>
          <p:nvPr userDrawn="1"/>
        </p:nvPicPr>
        <p:blipFill>
          <a:blip r:embed="rId13" cstate="print"/>
          <a:srcRect/>
          <a:stretch>
            <a:fillRect/>
          </a:stretch>
        </p:blipFill>
        <p:spPr bwMode="auto">
          <a:xfrm>
            <a:off x="-6350" y="-9525"/>
            <a:ext cx="9156700" cy="1122363"/>
          </a:xfrm>
          <a:prstGeom prst="rect">
            <a:avLst/>
          </a:prstGeom>
          <a:noFill/>
          <a:ln w="9525">
            <a:noFill/>
            <a:miter lim="800000"/>
            <a:headEnd/>
            <a:tailEnd/>
          </a:ln>
        </p:spPr>
      </p:pic>
      <p:pic>
        <p:nvPicPr>
          <p:cNvPr id="1027" name="Picture 16" descr="PPT_Titel_Kopf+Fuss_innen2"/>
          <p:cNvPicPr>
            <a:picLocks noChangeAspect="1" noChangeArrowheads="1"/>
          </p:cNvPicPr>
          <p:nvPr userDrawn="1"/>
        </p:nvPicPr>
        <p:blipFill>
          <a:blip r:embed="rId14" cstate="print"/>
          <a:srcRect/>
          <a:stretch>
            <a:fillRect/>
          </a:stretch>
        </p:blipFill>
        <p:spPr bwMode="auto">
          <a:xfrm>
            <a:off x="-6350" y="822325"/>
            <a:ext cx="9156700" cy="60325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682625" y="322263"/>
            <a:ext cx="7799388" cy="379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Space for Chapter Headline</a:t>
            </a:r>
          </a:p>
        </p:txBody>
      </p:sp>
      <p:sp>
        <p:nvSpPr>
          <p:cNvPr id="1029" name="Rectangle 3"/>
          <p:cNvSpPr>
            <a:spLocks noGrp="1" noChangeArrowheads="1"/>
          </p:cNvSpPr>
          <p:nvPr>
            <p:ph type="body" idx="1"/>
          </p:nvPr>
        </p:nvSpPr>
        <p:spPr bwMode="auto">
          <a:xfrm>
            <a:off x="682625" y="1546225"/>
            <a:ext cx="7799388" cy="4083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Headline (First level)</a:t>
            </a:r>
          </a:p>
          <a:p>
            <a:pPr lvl="1"/>
            <a:r>
              <a:rPr lang="de-DE" smtClean="0"/>
              <a:t>Bodycopy (Second level)</a:t>
            </a:r>
          </a:p>
          <a:p>
            <a:pPr lvl="2"/>
            <a:r>
              <a:rPr lang="de-DE" smtClean="0"/>
              <a:t>Third level</a:t>
            </a:r>
            <a:br>
              <a:rPr lang="de-DE" smtClean="0"/>
            </a:br>
            <a:r>
              <a:rPr lang="de-DE" smtClean="0"/>
              <a:t>Dummy text</a:t>
            </a:r>
          </a:p>
          <a:p>
            <a:pPr lvl="3"/>
            <a:r>
              <a:rPr lang="de-DE" smtClean="0"/>
              <a:t>Fourth level</a:t>
            </a:r>
            <a:br>
              <a:rPr lang="de-DE" smtClean="0"/>
            </a:br>
            <a:r>
              <a:rPr lang="de-DE" smtClean="0"/>
              <a:t>Dummy text	</a:t>
            </a:r>
          </a:p>
          <a:p>
            <a:pPr lvl="4"/>
            <a:r>
              <a:rPr lang="de-DE" smtClean="0"/>
              <a:t>Fifth level</a:t>
            </a:r>
            <a:br>
              <a:rPr lang="de-DE" smtClean="0"/>
            </a:br>
            <a:r>
              <a:rPr lang="de-DE" smtClean="0"/>
              <a:t>Dummy text</a:t>
            </a:r>
          </a:p>
        </p:txBody>
      </p:sp>
      <p:sp>
        <p:nvSpPr>
          <p:cNvPr id="7182" name="Rectangle 14"/>
          <p:cNvSpPr>
            <a:spLocks noGrp="1" noChangeArrowheads="1"/>
          </p:cNvSpPr>
          <p:nvPr>
            <p:ph type="dt" sz="half" idx="2"/>
          </p:nvPr>
        </p:nvSpPr>
        <p:spPr bwMode="auto">
          <a:xfrm>
            <a:off x="4572000" y="6577013"/>
            <a:ext cx="3862388"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a:latin typeface="Arial" pitchFamily="34" charset="0"/>
                <a:cs typeface="Arial" pitchFamily="34" charset="0"/>
              </a:defRPr>
            </a:lvl1pPr>
          </a:lstStyle>
          <a:p>
            <a:pPr>
              <a:defRPr/>
            </a:pPr>
            <a:r>
              <a:rPr lang="de-DE" b="0">
                <a:solidFill>
                  <a:srgbClr val="000000"/>
                </a:solidFill>
              </a:rPr>
              <a:t>Title of the presentation  |  Name of the Author  |  Date  |  Page </a:t>
            </a:r>
            <a:fld id="{8AE1DE55-811A-4FFE-97BE-DE1B9BA4A3B4}" type="slidenum">
              <a:rPr lang="de-DE" b="0">
                <a:solidFill>
                  <a:srgbClr val="000000"/>
                </a:solidFill>
              </a:rPr>
              <a:pPr>
                <a:defRPr/>
              </a:pPr>
              <a:t>‹#›</a:t>
            </a:fld>
            <a:r>
              <a:rPr lang="de-DE" b="0">
                <a:solidFill>
                  <a:srgbClr val="000000"/>
                </a:solidFill>
              </a:rPr>
              <a:t> of  XX</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fade thruBlk="1"/>
  </p:transition>
  <p:hf sldNum="0" hdr="0" ftr="0"/>
  <p:txStyles>
    <p:titleStyle>
      <a:lvl1pPr algn="l" rtl="0" eaLnBrk="0" fontAlgn="base" hangingPunct="0">
        <a:lnSpc>
          <a:spcPts val="1800"/>
        </a:lnSpc>
        <a:spcBef>
          <a:spcPct val="0"/>
        </a:spcBef>
        <a:spcAft>
          <a:spcPct val="0"/>
        </a:spcAft>
        <a:defRPr sz="1600" b="1">
          <a:solidFill>
            <a:schemeClr val="bg1"/>
          </a:solidFill>
          <a:latin typeface="+mj-lt"/>
          <a:ea typeface="+mj-ea"/>
          <a:cs typeface="+mj-cs"/>
        </a:defRPr>
      </a:lvl1pPr>
      <a:lvl2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2pPr>
      <a:lvl3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3pPr>
      <a:lvl4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4pPr>
      <a:lvl5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5pPr>
      <a:lvl6pPr marL="457200" algn="l" rtl="0" fontAlgn="base">
        <a:lnSpc>
          <a:spcPts val="1800"/>
        </a:lnSpc>
        <a:spcBef>
          <a:spcPct val="0"/>
        </a:spcBef>
        <a:spcAft>
          <a:spcPct val="0"/>
        </a:spcAft>
        <a:defRPr sz="1600" b="1">
          <a:solidFill>
            <a:schemeClr val="bg1"/>
          </a:solidFill>
          <a:latin typeface="Arial" pitchFamily="34" charset="0"/>
          <a:cs typeface="Arial" pitchFamily="34" charset="0"/>
        </a:defRPr>
      </a:lvl6pPr>
      <a:lvl7pPr marL="914400" algn="l" rtl="0" fontAlgn="base">
        <a:lnSpc>
          <a:spcPts val="1800"/>
        </a:lnSpc>
        <a:spcBef>
          <a:spcPct val="0"/>
        </a:spcBef>
        <a:spcAft>
          <a:spcPct val="0"/>
        </a:spcAft>
        <a:defRPr sz="1600" b="1">
          <a:solidFill>
            <a:schemeClr val="bg1"/>
          </a:solidFill>
          <a:latin typeface="Arial" pitchFamily="34" charset="0"/>
          <a:cs typeface="Arial" pitchFamily="34" charset="0"/>
        </a:defRPr>
      </a:lvl7pPr>
      <a:lvl8pPr marL="1371600" algn="l" rtl="0" fontAlgn="base">
        <a:lnSpc>
          <a:spcPts val="1800"/>
        </a:lnSpc>
        <a:spcBef>
          <a:spcPct val="0"/>
        </a:spcBef>
        <a:spcAft>
          <a:spcPct val="0"/>
        </a:spcAft>
        <a:defRPr sz="1600" b="1">
          <a:solidFill>
            <a:schemeClr val="bg1"/>
          </a:solidFill>
          <a:latin typeface="Arial" pitchFamily="34" charset="0"/>
          <a:cs typeface="Arial" pitchFamily="34" charset="0"/>
        </a:defRPr>
      </a:lvl8pPr>
      <a:lvl9pPr marL="1828800" algn="l" rtl="0" fontAlgn="base">
        <a:lnSpc>
          <a:spcPts val="1800"/>
        </a:lnSpc>
        <a:spcBef>
          <a:spcPct val="0"/>
        </a:spcBef>
        <a:spcAft>
          <a:spcPct val="0"/>
        </a:spcAft>
        <a:defRPr sz="1600" b="1">
          <a:solidFill>
            <a:schemeClr val="bg1"/>
          </a:solidFill>
          <a:latin typeface="Arial" pitchFamily="34" charset="0"/>
          <a:cs typeface="Arial" pitchFamily="34" charset="0"/>
        </a:defRPr>
      </a:lvl9pPr>
    </p:titleStyle>
    <p:bodyStyle>
      <a:lvl1pPr marL="342900" indent="-342900" algn="l" rtl="0" eaLnBrk="0" fontAlgn="base" hangingPunct="0">
        <a:lnSpc>
          <a:spcPts val="2800"/>
        </a:lnSpc>
        <a:spcBef>
          <a:spcPct val="0"/>
        </a:spcBef>
        <a:spcAft>
          <a:spcPts val="2200"/>
        </a:spcAft>
        <a:defRPr sz="2500" b="1">
          <a:solidFill>
            <a:schemeClr val="tx2"/>
          </a:solidFill>
          <a:latin typeface="+mn-lt"/>
          <a:ea typeface="+mn-ea"/>
          <a:cs typeface="+mn-cs"/>
        </a:defRPr>
      </a:lvl1pPr>
      <a:lvl2pPr marL="1588" indent="455613" algn="l" rtl="0" eaLnBrk="0" fontAlgn="base" hangingPunct="0">
        <a:lnSpc>
          <a:spcPts val="2200"/>
        </a:lnSpc>
        <a:spcBef>
          <a:spcPct val="0"/>
        </a:spcBef>
        <a:spcAft>
          <a:spcPts val="1100"/>
        </a:spcAft>
        <a:defRPr sz="1600">
          <a:solidFill>
            <a:schemeClr val="tx1"/>
          </a:solidFill>
          <a:latin typeface="+mn-lt"/>
          <a:cs typeface="+mn-cs"/>
        </a:defRPr>
      </a:lvl2pPr>
      <a:lvl3pPr marL="192088" indent="-150813" algn="l" rtl="0" eaLnBrk="0" fontAlgn="base" hangingPunct="0">
        <a:lnSpc>
          <a:spcPts val="2200"/>
        </a:lnSpc>
        <a:spcBef>
          <a:spcPct val="0"/>
        </a:spcBef>
        <a:spcAft>
          <a:spcPts val="1100"/>
        </a:spcAft>
        <a:buFont typeface="Arial" charset="0"/>
        <a:buChar char="̶"/>
        <a:defRPr sz="1600">
          <a:solidFill>
            <a:schemeClr val="tx1"/>
          </a:solidFill>
          <a:latin typeface="+mn-lt"/>
          <a:cs typeface="+mn-cs"/>
        </a:defRPr>
      </a:lvl3pPr>
      <a:lvl4pPr marL="430213" indent="-236538" algn="l" rtl="0" eaLnBrk="0" fontAlgn="base" hangingPunct="0">
        <a:lnSpc>
          <a:spcPts val="2200"/>
        </a:lnSpc>
        <a:spcBef>
          <a:spcPct val="0"/>
        </a:spcBef>
        <a:spcAft>
          <a:spcPts val="1100"/>
        </a:spcAft>
        <a:buChar char="–"/>
        <a:defRPr sz="1600">
          <a:solidFill>
            <a:schemeClr val="tx1"/>
          </a:solidFill>
          <a:latin typeface="+mn-lt"/>
          <a:cs typeface="+mn-cs"/>
        </a:defRPr>
      </a:lvl4pPr>
      <a:lvl5pPr marL="623888" indent="-171450" algn="l" rtl="0" eaLnBrk="0" fontAlgn="base" hangingPunct="0">
        <a:lnSpc>
          <a:spcPts val="2200"/>
        </a:lnSpc>
        <a:spcBef>
          <a:spcPct val="0"/>
        </a:spcBef>
        <a:spcAft>
          <a:spcPts val="1100"/>
        </a:spcAft>
        <a:buFont typeface="Arial" charset="0"/>
        <a:buChar char="̶"/>
        <a:defRPr sz="1600">
          <a:solidFill>
            <a:schemeClr val="tx1"/>
          </a:solidFill>
          <a:latin typeface="+mn-lt"/>
          <a:cs typeface="+mn-cs"/>
        </a:defRPr>
      </a:lvl5pPr>
      <a:lvl6pPr marL="10810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6pPr>
      <a:lvl7pPr marL="15382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7pPr>
      <a:lvl8pPr marL="19954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8pPr>
      <a:lvl9pPr marL="24526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Aufmacher_Innen_RGB"/>
          <p:cNvPicPr>
            <a:picLocks noChangeAspect="1" noChangeArrowheads="1"/>
          </p:cNvPicPr>
          <p:nvPr/>
        </p:nvPicPr>
        <p:blipFill>
          <a:blip r:embed="rId13" cstate="print"/>
          <a:srcRect/>
          <a:stretch>
            <a:fillRect/>
          </a:stretch>
        </p:blipFill>
        <p:spPr bwMode="auto">
          <a:xfrm>
            <a:off x="-6350" y="-9525"/>
            <a:ext cx="9156700" cy="1122363"/>
          </a:xfrm>
          <a:prstGeom prst="rect">
            <a:avLst/>
          </a:prstGeom>
          <a:noFill/>
          <a:ln w="9525">
            <a:noFill/>
            <a:miter lim="800000"/>
            <a:headEnd/>
            <a:tailEnd/>
          </a:ln>
        </p:spPr>
      </p:pic>
      <p:pic>
        <p:nvPicPr>
          <p:cNvPr id="1027" name="Picture 16" descr="PPT_Titel_Kopf+Fuss_innen2"/>
          <p:cNvPicPr>
            <a:picLocks noChangeAspect="1" noChangeArrowheads="1"/>
          </p:cNvPicPr>
          <p:nvPr/>
        </p:nvPicPr>
        <p:blipFill>
          <a:blip r:embed="rId14" cstate="print"/>
          <a:srcRect/>
          <a:stretch>
            <a:fillRect/>
          </a:stretch>
        </p:blipFill>
        <p:spPr bwMode="auto">
          <a:xfrm>
            <a:off x="-6350" y="822325"/>
            <a:ext cx="9156700" cy="60325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682625" y="322263"/>
            <a:ext cx="7799388" cy="379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Space for Chapter Headline</a:t>
            </a:r>
          </a:p>
        </p:txBody>
      </p:sp>
      <p:sp>
        <p:nvSpPr>
          <p:cNvPr id="1029" name="Rectangle 3"/>
          <p:cNvSpPr>
            <a:spLocks noGrp="1" noChangeArrowheads="1"/>
          </p:cNvSpPr>
          <p:nvPr>
            <p:ph type="body" idx="1"/>
          </p:nvPr>
        </p:nvSpPr>
        <p:spPr bwMode="auto">
          <a:xfrm>
            <a:off x="682625" y="1546225"/>
            <a:ext cx="7799388" cy="4083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Headline (First level)</a:t>
            </a:r>
          </a:p>
          <a:p>
            <a:pPr lvl="1"/>
            <a:r>
              <a:rPr lang="de-DE" smtClean="0"/>
              <a:t>Bodycopy (Second level)</a:t>
            </a:r>
          </a:p>
          <a:p>
            <a:pPr lvl="2"/>
            <a:r>
              <a:rPr lang="de-DE" smtClean="0"/>
              <a:t>Third level</a:t>
            </a:r>
            <a:br>
              <a:rPr lang="de-DE" smtClean="0"/>
            </a:br>
            <a:r>
              <a:rPr lang="de-DE" smtClean="0"/>
              <a:t>Dummy text</a:t>
            </a:r>
          </a:p>
          <a:p>
            <a:pPr lvl="3"/>
            <a:r>
              <a:rPr lang="de-DE" smtClean="0"/>
              <a:t>Fourth level</a:t>
            </a:r>
            <a:br>
              <a:rPr lang="de-DE" smtClean="0"/>
            </a:br>
            <a:r>
              <a:rPr lang="de-DE" smtClean="0"/>
              <a:t>Dummy text	</a:t>
            </a:r>
          </a:p>
          <a:p>
            <a:pPr lvl="4"/>
            <a:r>
              <a:rPr lang="de-DE" smtClean="0"/>
              <a:t>Fifth level</a:t>
            </a:r>
            <a:br>
              <a:rPr lang="de-DE" smtClean="0"/>
            </a:br>
            <a:r>
              <a:rPr lang="de-DE" smtClean="0"/>
              <a:t>Dummy text</a:t>
            </a:r>
          </a:p>
        </p:txBody>
      </p:sp>
      <p:sp>
        <p:nvSpPr>
          <p:cNvPr id="7182" name="Rectangle 14"/>
          <p:cNvSpPr>
            <a:spLocks noGrp="1" noChangeArrowheads="1"/>
          </p:cNvSpPr>
          <p:nvPr>
            <p:ph type="dt" sz="half" idx="2"/>
          </p:nvPr>
        </p:nvSpPr>
        <p:spPr bwMode="auto">
          <a:xfrm>
            <a:off x="4572000" y="6577013"/>
            <a:ext cx="3862388"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a:latin typeface="Arial" pitchFamily="34" charset="0"/>
                <a:cs typeface="Arial" pitchFamily="34" charset="0"/>
              </a:defRPr>
            </a:lvl1pPr>
          </a:lstStyle>
          <a:p>
            <a:pPr>
              <a:defRPr/>
            </a:pPr>
            <a:r>
              <a:rPr lang="de-DE" b="0">
                <a:solidFill>
                  <a:srgbClr val="000000"/>
                </a:solidFill>
              </a:rPr>
              <a:t>Title of the presentation  |  Name of the Author  |  Date  |  Page </a:t>
            </a:r>
            <a:fld id="{9EC58F67-535F-4F9F-B89C-BF969F03C9F2}" type="slidenum">
              <a:rPr lang="de-DE" b="0">
                <a:solidFill>
                  <a:srgbClr val="000000"/>
                </a:solidFill>
              </a:rPr>
              <a:pPr>
                <a:defRPr/>
              </a:pPr>
              <a:t>‹#›</a:t>
            </a:fld>
            <a:r>
              <a:rPr lang="de-DE" b="0">
                <a:solidFill>
                  <a:srgbClr val="000000"/>
                </a:solidFill>
              </a:rPr>
              <a:t> of  XX</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spd="med">
    <p:fade thruBlk="1"/>
  </p:transition>
  <p:hf sldNum="0" hdr="0" ftr="0"/>
  <p:txStyles>
    <p:titleStyle>
      <a:lvl1pPr algn="l" rtl="0" eaLnBrk="0" fontAlgn="base" hangingPunct="0">
        <a:lnSpc>
          <a:spcPts val="1800"/>
        </a:lnSpc>
        <a:spcBef>
          <a:spcPct val="0"/>
        </a:spcBef>
        <a:spcAft>
          <a:spcPct val="0"/>
        </a:spcAft>
        <a:defRPr sz="1600" b="1">
          <a:solidFill>
            <a:schemeClr val="bg1"/>
          </a:solidFill>
          <a:latin typeface="+mj-lt"/>
          <a:ea typeface="+mj-ea"/>
          <a:cs typeface="+mj-cs"/>
        </a:defRPr>
      </a:lvl1pPr>
      <a:lvl2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2pPr>
      <a:lvl3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3pPr>
      <a:lvl4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4pPr>
      <a:lvl5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5pPr>
      <a:lvl6pPr marL="457200" algn="l" rtl="0" fontAlgn="base">
        <a:lnSpc>
          <a:spcPts val="1800"/>
        </a:lnSpc>
        <a:spcBef>
          <a:spcPct val="0"/>
        </a:spcBef>
        <a:spcAft>
          <a:spcPct val="0"/>
        </a:spcAft>
        <a:defRPr sz="1600" b="1">
          <a:solidFill>
            <a:schemeClr val="bg1"/>
          </a:solidFill>
          <a:latin typeface="Arial" pitchFamily="34" charset="0"/>
          <a:cs typeface="Arial" pitchFamily="34" charset="0"/>
        </a:defRPr>
      </a:lvl6pPr>
      <a:lvl7pPr marL="914400" algn="l" rtl="0" fontAlgn="base">
        <a:lnSpc>
          <a:spcPts val="1800"/>
        </a:lnSpc>
        <a:spcBef>
          <a:spcPct val="0"/>
        </a:spcBef>
        <a:spcAft>
          <a:spcPct val="0"/>
        </a:spcAft>
        <a:defRPr sz="1600" b="1">
          <a:solidFill>
            <a:schemeClr val="bg1"/>
          </a:solidFill>
          <a:latin typeface="Arial" pitchFamily="34" charset="0"/>
          <a:cs typeface="Arial" pitchFamily="34" charset="0"/>
        </a:defRPr>
      </a:lvl7pPr>
      <a:lvl8pPr marL="1371600" algn="l" rtl="0" fontAlgn="base">
        <a:lnSpc>
          <a:spcPts val="1800"/>
        </a:lnSpc>
        <a:spcBef>
          <a:spcPct val="0"/>
        </a:spcBef>
        <a:spcAft>
          <a:spcPct val="0"/>
        </a:spcAft>
        <a:defRPr sz="1600" b="1">
          <a:solidFill>
            <a:schemeClr val="bg1"/>
          </a:solidFill>
          <a:latin typeface="Arial" pitchFamily="34" charset="0"/>
          <a:cs typeface="Arial" pitchFamily="34" charset="0"/>
        </a:defRPr>
      </a:lvl8pPr>
      <a:lvl9pPr marL="1828800" algn="l" rtl="0" fontAlgn="base">
        <a:lnSpc>
          <a:spcPts val="1800"/>
        </a:lnSpc>
        <a:spcBef>
          <a:spcPct val="0"/>
        </a:spcBef>
        <a:spcAft>
          <a:spcPct val="0"/>
        </a:spcAft>
        <a:defRPr sz="1600" b="1">
          <a:solidFill>
            <a:schemeClr val="bg1"/>
          </a:solidFill>
          <a:latin typeface="Arial" pitchFamily="34" charset="0"/>
          <a:cs typeface="Arial" pitchFamily="34" charset="0"/>
        </a:defRPr>
      </a:lvl9pPr>
    </p:titleStyle>
    <p:bodyStyle>
      <a:lvl1pPr marL="342900" indent="-342900" algn="l" rtl="0" eaLnBrk="0" fontAlgn="base" hangingPunct="0">
        <a:lnSpc>
          <a:spcPts val="2800"/>
        </a:lnSpc>
        <a:spcBef>
          <a:spcPct val="0"/>
        </a:spcBef>
        <a:spcAft>
          <a:spcPts val="2200"/>
        </a:spcAft>
        <a:buChar char="•"/>
        <a:defRPr sz="2500" b="1">
          <a:solidFill>
            <a:schemeClr val="tx2"/>
          </a:solidFill>
          <a:latin typeface="+mn-lt"/>
          <a:ea typeface="+mn-ea"/>
          <a:cs typeface="+mn-cs"/>
        </a:defRPr>
      </a:lvl1pPr>
      <a:lvl2pPr marL="1588" indent="455613" algn="l" rtl="0" eaLnBrk="0" fontAlgn="base" hangingPunct="0">
        <a:lnSpc>
          <a:spcPts val="2200"/>
        </a:lnSpc>
        <a:spcBef>
          <a:spcPct val="0"/>
        </a:spcBef>
        <a:spcAft>
          <a:spcPts val="1100"/>
        </a:spcAft>
        <a:buChar char="–"/>
        <a:defRPr sz="1600">
          <a:solidFill>
            <a:schemeClr val="tx1"/>
          </a:solidFill>
          <a:latin typeface="+mn-lt"/>
          <a:cs typeface="+mn-cs"/>
        </a:defRPr>
      </a:lvl2pPr>
      <a:lvl3pPr marL="192088" indent="-150813" algn="l" rtl="0" eaLnBrk="0" fontAlgn="base" hangingPunct="0">
        <a:lnSpc>
          <a:spcPts val="2200"/>
        </a:lnSpc>
        <a:spcBef>
          <a:spcPct val="0"/>
        </a:spcBef>
        <a:spcAft>
          <a:spcPts val="1100"/>
        </a:spcAft>
        <a:buFont typeface="Arial" charset="0"/>
        <a:buChar char="̶"/>
        <a:defRPr sz="1600">
          <a:solidFill>
            <a:schemeClr val="tx1"/>
          </a:solidFill>
          <a:latin typeface="+mn-lt"/>
          <a:cs typeface="+mn-cs"/>
        </a:defRPr>
      </a:lvl3pPr>
      <a:lvl4pPr marL="430213" indent="-236538" algn="l" rtl="0" eaLnBrk="0" fontAlgn="base" hangingPunct="0">
        <a:lnSpc>
          <a:spcPts val="2200"/>
        </a:lnSpc>
        <a:spcBef>
          <a:spcPct val="0"/>
        </a:spcBef>
        <a:spcAft>
          <a:spcPts val="1100"/>
        </a:spcAft>
        <a:buChar char="–"/>
        <a:defRPr sz="1600">
          <a:solidFill>
            <a:schemeClr val="tx1"/>
          </a:solidFill>
          <a:latin typeface="+mn-lt"/>
          <a:cs typeface="+mn-cs"/>
        </a:defRPr>
      </a:lvl4pPr>
      <a:lvl5pPr marL="623888" indent="-171450" algn="l" rtl="0" eaLnBrk="0" fontAlgn="base" hangingPunct="0">
        <a:lnSpc>
          <a:spcPts val="2200"/>
        </a:lnSpc>
        <a:spcBef>
          <a:spcPct val="0"/>
        </a:spcBef>
        <a:spcAft>
          <a:spcPts val="1100"/>
        </a:spcAft>
        <a:buFont typeface="Arial" charset="0"/>
        <a:buChar char="̶"/>
        <a:defRPr sz="1600">
          <a:solidFill>
            <a:schemeClr val="tx1"/>
          </a:solidFill>
          <a:latin typeface="+mn-lt"/>
          <a:cs typeface="+mn-cs"/>
        </a:defRPr>
      </a:lvl5pPr>
      <a:lvl6pPr marL="10810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6pPr>
      <a:lvl7pPr marL="15382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7pPr>
      <a:lvl8pPr marL="19954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8pPr>
      <a:lvl9pPr marL="24526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5" descr="Aufmacher_Innen_RGB"/>
          <p:cNvPicPr>
            <a:picLocks noChangeAspect="1" noChangeArrowheads="1"/>
          </p:cNvPicPr>
          <p:nvPr userDrawn="1"/>
        </p:nvPicPr>
        <p:blipFill>
          <a:blip r:embed="rId14" cstate="print"/>
          <a:srcRect/>
          <a:stretch>
            <a:fillRect/>
          </a:stretch>
        </p:blipFill>
        <p:spPr bwMode="auto">
          <a:xfrm>
            <a:off x="-6350" y="-9525"/>
            <a:ext cx="9156700" cy="1122363"/>
          </a:xfrm>
          <a:prstGeom prst="rect">
            <a:avLst/>
          </a:prstGeom>
          <a:noFill/>
          <a:ln w="9525">
            <a:noFill/>
            <a:miter lim="800000"/>
            <a:headEnd/>
            <a:tailEnd/>
          </a:ln>
        </p:spPr>
      </p:pic>
      <p:pic>
        <p:nvPicPr>
          <p:cNvPr id="3075" name="Picture 16" descr="PPT_Titel_Kopf+Fuss_innen2"/>
          <p:cNvPicPr>
            <a:picLocks noChangeAspect="1" noChangeArrowheads="1"/>
          </p:cNvPicPr>
          <p:nvPr userDrawn="1"/>
        </p:nvPicPr>
        <p:blipFill>
          <a:blip r:embed="rId15" cstate="print"/>
          <a:srcRect/>
          <a:stretch>
            <a:fillRect/>
          </a:stretch>
        </p:blipFill>
        <p:spPr bwMode="auto">
          <a:xfrm>
            <a:off x="-6350" y="822325"/>
            <a:ext cx="9156700" cy="6032500"/>
          </a:xfrm>
          <a:prstGeom prst="rect">
            <a:avLst/>
          </a:prstGeom>
          <a:noFill/>
          <a:ln w="9525">
            <a:noFill/>
            <a:miter lim="800000"/>
            <a:headEnd/>
            <a:tailEnd/>
          </a:ln>
        </p:spPr>
      </p:pic>
      <p:sp>
        <p:nvSpPr>
          <p:cNvPr id="3076" name="Rectangle 2"/>
          <p:cNvSpPr>
            <a:spLocks noGrp="1" noChangeArrowheads="1"/>
          </p:cNvSpPr>
          <p:nvPr>
            <p:ph type="title"/>
          </p:nvPr>
        </p:nvSpPr>
        <p:spPr bwMode="auto">
          <a:xfrm>
            <a:off x="682625" y="322263"/>
            <a:ext cx="7799388" cy="379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Space for Chapter Headline</a:t>
            </a:r>
          </a:p>
        </p:txBody>
      </p:sp>
      <p:sp>
        <p:nvSpPr>
          <p:cNvPr id="3077" name="Rectangle 3"/>
          <p:cNvSpPr>
            <a:spLocks noGrp="1" noChangeArrowheads="1"/>
          </p:cNvSpPr>
          <p:nvPr>
            <p:ph type="body" idx="1"/>
          </p:nvPr>
        </p:nvSpPr>
        <p:spPr bwMode="auto">
          <a:xfrm>
            <a:off x="682625" y="1546225"/>
            <a:ext cx="7799388" cy="4083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Headline (First level)</a:t>
            </a:r>
          </a:p>
          <a:p>
            <a:pPr lvl="1"/>
            <a:r>
              <a:rPr lang="de-DE" smtClean="0"/>
              <a:t>Bodycopy (Second level)</a:t>
            </a:r>
          </a:p>
          <a:p>
            <a:pPr lvl="2"/>
            <a:r>
              <a:rPr lang="de-DE" smtClean="0"/>
              <a:t>Third level</a:t>
            </a:r>
            <a:br>
              <a:rPr lang="de-DE" smtClean="0"/>
            </a:br>
            <a:r>
              <a:rPr lang="de-DE" smtClean="0"/>
              <a:t>Dummy text</a:t>
            </a:r>
          </a:p>
          <a:p>
            <a:pPr lvl="3"/>
            <a:r>
              <a:rPr lang="de-DE" smtClean="0"/>
              <a:t>Fourth level</a:t>
            </a:r>
            <a:br>
              <a:rPr lang="de-DE" smtClean="0"/>
            </a:br>
            <a:r>
              <a:rPr lang="de-DE" smtClean="0"/>
              <a:t>Dummy text	</a:t>
            </a:r>
          </a:p>
          <a:p>
            <a:pPr lvl="4"/>
            <a:r>
              <a:rPr lang="de-DE" smtClean="0"/>
              <a:t>Fifth level</a:t>
            </a:r>
            <a:br>
              <a:rPr lang="de-DE" smtClean="0"/>
            </a:br>
            <a:r>
              <a:rPr lang="de-DE" smtClean="0"/>
              <a:t>Dummy text</a:t>
            </a:r>
          </a:p>
        </p:txBody>
      </p:sp>
      <p:sp>
        <p:nvSpPr>
          <p:cNvPr id="7182" name="Rectangle 14"/>
          <p:cNvSpPr>
            <a:spLocks noGrp="1" noChangeArrowheads="1"/>
          </p:cNvSpPr>
          <p:nvPr>
            <p:ph type="dt" sz="half" idx="2"/>
          </p:nvPr>
        </p:nvSpPr>
        <p:spPr bwMode="auto">
          <a:xfrm>
            <a:off x="4572000" y="6577013"/>
            <a:ext cx="3862388"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a:latin typeface="Arial" pitchFamily="34" charset="0"/>
                <a:cs typeface="Arial" pitchFamily="34" charset="0"/>
              </a:defRPr>
            </a:lvl1pPr>
          </a:lstStyle>
          <a:p>
            <a:pPr>
              <a:defRPr/>
            </a:pPr>
            <a:r>
              <a:rPr lang="de-DE" b="0">
                <a:solidFill>
                  <a:srgbClr val="000000"/>
                </a:solidFill>
              </a:rPr>
              <a:t>Title of the presentation  |  Name of the Author  |  Date  |  Page </a:t>
            </a:r>
            <a:fld id="{3F79FDBA-8E0E-408B-B5A2-FC20BB6E0DA6}" type="slidenum">
              <a:rPr lang="de-DE" b="0">
                <a:solidFill>
                  <a:srgbClr val="000000"/>
                </a:solidFill>
              </a:rPr>
              <a:pPr>
                <a:defRPr/>
              </a:pPr>
              <a:t>‹#›</a:t>
            </a:fld>
            <a:r>
              <a:rPr lang="de-DE" b="0">
                <a:solidFill>
                  <a:srgbClr val="000000"/>
                </a:solidFill>
              </a:rPr>
              <a:t> of  XX</a:t>
            </a:r>
          </a:p>
        </p:txBody>
      </p:sp>
    </p:spTree>
    <p:extLst>
      <p:ext uri="{BB962C8B-B14F-4D97-AF65-F5344CB8AC3E}">
        <p14:creationId xmlns:p14="http://schemas.microsoft.com/office/powerpoint/2010/main" xmlns="" val="92355757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ransition spd="med">
    <p:fade thruBlk="1"/>
  </p:transition>
  <p:hf sldNum="0" hdr="0" ftr="0"/>
  <p:txStyles>
    <p:titleStyle>
      <a:lvl1pPr algn="l" rtl="0" eaLnBrk="0" fontAlgn="base" hangingPunct="0">
        <a:lnSpc>
          <a:spcPts val="1800"/>
        </a:lnSpc>
        <a:spcBef>
          <a:spcPct val="0"/>
        </a:spcBef>
        <a:spcAft>
          <a:spcPct val="0"/>
        </a:spcAft>
        <a:defRPr sz="1600" b="1">
          <a:solidFill>
            <a:schemeClr val="bg1"/>
          </a:solidFill>
          <a:latin typeface="+mj-lt"/>
          <a:ea typeface="+mj-ea"/>
          <a:cs typeface="+mj-cs"/>
        </a:defRPr>
      </a:lvl1pPr>
      <a:lvl2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2pPr>
      <a:lvl3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3pPr>
      <a:lvl4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4pPr>
      <a:lvl5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5pPr>
      <a:lvl6pPr marL="457200" algn="l" rtl="0" fontAlgn="base">
        <a:lnSpc>
          <a:spcPts val="1800"/>
        </a:lnSpc>
        <a:spcBef>
          <a:spcPct val="0"/>
        </a:spcBef>
        <a:spcAft>
          <a:spcPct val="0"/>
        </a:spcAft>
        <a:defRPr sz="1600" b="1">
          <a:solidFill>
            <a:schemeClr val="bg1"/>
          </a:solidFill>
          <a:latin typeface="Arial" pitchFamily="34" charset="0"/>
          <a:cs typeface="Arial" pitchFamily="34" charset="0"/>
        </a:defRPr>
      </a:lvl6pPr>
      <a:lvl7pPr marL="914400" algn="l" rtl="0" fontAlgn="base">
        <a:lnSpc>
          <a:spcPts val="1800"/>
        </a:lnSpc>
        <a:spcBef>
          <a:spcPct val="0"/>
        </a:spcBef>
        <a:spcAft>
          <a:spcPct val="0"/>
        </a:spcAft>
        <a:defRPr sz="1600" b="1">
          <a:solidFill>
            <a:schemeClr val="bg1"/>
          </a:solidFill>
          <a:latin typeface="Arial" pitchFamily="34" charset="0"/>
          <a:cs typeface="Arial" pitchFamily="34" charset="0"/>
        </a:defRPr>
      </a:lvl7pPr>
      <a:lvl8pPr marL="1371600" algn="l" rtl="0" fontAlgn="base">
        <a:lnSpc>
          <a:spcPts val="1800"/>
        </a:lnSpc>
        <a:spcBef>
          <a:spcPct val="0"/>
        </a:spcBef>
        <a:spcAft>
          <a:spcPct val="0"/>
        </a:spcAft>
        <a:defRPr sz="1600" b="1">
          <a:solidFill>
            <a:schemeClr val="bg1"/>
          </a:solidFill>
          <a:latin typeface="Arial" pitchFamily="34" charset="0"/>
          <a:cs typeface="Arial" pitchFamily="34" charset="0"/>
        </a:defRPr>
      </a:lvl8pPr>
      <a:lvl9pPr marL="1828800" algn="l" rtl="0" fontAlgn="base">
        <a:lnSpc>
          <a:spcPts val="1800"/>
        </a:lnSpc>
        <a:spcBef>
          <a:spcPct val="0"/>
        </a:spcBef>
        <a:spcAft>
          <a:spcPct val="0"/>
        </a:spcAft>
        <a:defRPr sz="1600" b="1">
          <a:solidFill>
            <a:schemeClr val="bg1"/>
          </a:solidFill>
          <a:latin typeface="Arial" pitchFamily="34" charset="0"/>
          <a:cs typeface="Arial" pitchFamily="34" charset="0"/>
        </a:defRPr>
      </a:lvl9pPr>
    </p:titleStyle>
    <p:bodyStyle>
      <a:lvl1pPr marL="342900" indent="-342900" algn="l" rtl="0" eaLnBrk="0" fontAlgn="base" hangingPunct="0">
        <a:lnSpc>
          <a:spcPts val="2800"/>
        </a:lnSpc>
        <a:spcBef>
          <a:spcPct val="0"/>
        </a:spcBef>
        <a:spcAft>
          <a:spcPts val="2200"/>
        </a:spcAft>
        <a:buChar char="•"/>
        <a:defRPr sz="2500" b="1">
          <a:solidFill>
            <a:schemeClr val="tx2"/>
          </a:solidFill>
          <a:latin typeface="+mn-lt"/>
          <a:ea typeface="+mn-ea"/>
          <a:cs typeface="+mn-cs"/>
        </a:defRPr>
      </a:lvl1pPr>
      <a:lvl2pPr marL="1588" indent="455613" algn="l" rtl="0" eaLnBrk="0" fontAlgn="base" hangingPunct="0">
        <a:lnSpc>
          <a:spcPts val="2200"/>
        </a:lnSpc>
        <a:spcBef>
          <a:spcPct val="0"/>
        </a:spcBef>
        <a:spcAft>
          <a:spcPts val="1100"/>
        </a:spcAft>
        <a:buChar char="–"/>
        <a:defRPr sz="1600">
          <a:solidFill>
            <a:schemeClr val="tx1"/>
          </a:solidFill>
          <a:latin typeface="+mn-lt"/>
          <a:cs typeface="+mn-cs"/>
        </a:defRPr>
      </a:lvl2pPr>
      <a:lvl3pPr marL="192088" indent="-150813" algn="l" rtl="0" eaLnBrk="0" fontAlgn="base" hangingPunct="0">
        <a:lnSpc>
          <a:spcPts val="2200"/>
        </a:lnSpc>
        <a:spcBef>
          <a:spcPct val="0"/>
        </a:spcBef>
        <a:spcAft>
          <a:spcPts val="1100"/>
        </a:spcAft>
        <a:buFont typeface="Arial" charset="0"/>
        <a:buChar char="̶"/>
        <a:defRPr sz="1600">
          <a:solidFill>
            <a:schemeClr val="tx1"/>
          </a:solidFill>
          <a:latin typeface="+mn-lt"/>
          <a:cs typeface="+mn-cs"/>
        </a:defRPr>
      </a:lvl3pPr>
      <a:lvl4pPr marL="430213" indent="-236538" algn="l" rtl="0" eaLnBrk="0" fontAlgn="base" hangingPunct="0">
        <a:lnSpc>
          <a:spcPts val="2200"/>
        </a:lnSpc>
        <a:spcBef>
          <a:spcPct val="0"/>
        </a:spcBef>
        <a:spcAft>
          <a:spcPts val="1100"/>
        </a:spcAft>
        <a:buChar char="–"/>
        <a:defRPr sz="1600">
          <a:solidFill>
            <a:schemeClr val="tx1"/>
          </a:solidFill>
          <a:latin typeface="+mn-lt"/>
          <a:cs typeface="+mn-cs"/>
        </a:defRPr>
      </a:lvl4pPr>
      <a:lvl5pPr marL="623888" indent="-171450" algn="l" rtl="0" eaLnBrk="0" fontAlgn="base" hangingPunct="0">
        <a:lnSpc>
          <a:spcPts val="2200"/>
        </a:lnSpc>
        <a:spcBef>
          <a:spcPct val="0"/>
        </a:spcBef>
        <a:spcAft>
          <a:spcPts val="1100"/>
        </a:spcAft>
        <a:buFont typeface="Arial" charset="0"/>
        <a:buChar char="̶"/>
        <a:defRPr sz="1600">
          <a:solidFill>
            <a:schemeClr val="tx1"/>
          </a:solidFill>
          <a:latin typeface="+mn-lt"/>
          <a:cs typeface="+mn-cs"/>
        </a:defRPr>
      </a:lvl5pPr>
      <a:lvl6pPr marL="10810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6pPr>
      <a:lvl7pPr marL="15382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7pPr>
      <a:lvl8pPr marL="19954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8pPr>
      <a:lvl9pPr marL="24526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5" descr="Aufmacher_Innen_RGB"/>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350" y="-9525"/>
            <a:ext cx="9156700" cy="112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16" descr="PPT_Titel_Kopf+Fuss_innen2"/>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350" y="822325"/>
            <a:ext cx="9156700" cy="603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682625" y="322263"/>
            <a:ext cx="7799388"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Space for Chapter Headline</a:t>
            </a:r>
          </a:p>
        </p:txBody>
      </p:sp>
      <p:sp>
        <p:nvSpPr>
          <p:cNvPr id="2053" name="Rectangle 3"/>
          <p:cNvSpPr>
            <a:spLocks noGrp="1" noChangeArrowheads="1"/>
          </p:cNvSpPr>
          <p:nvPr>
            <p:ph type="body" idx="1"/>
          </p:nvPr>
        </p:nvSpPr>
        <p:spPr bwMode="auto">
          <a:xfrm>
            <a:off x="682625" y="1546225"/>
            <a:ext cx="7799388" cy="408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Headline (First level)</a:t>
            </a:r>
          </a:p>
          <a:p>
            <a:pPr lvl="1"/>
            <a:r>
              <a:rPr lang="de-DE" smtClean="0"/>
              <a:t>Bodycopy (Second level)</a:t>
            </a:r>
          </a:p>
          <a:p>
            <a:pPr lvl="2"/>
            <a:r>
              <a:rPr lang="de-DE" smtClean="0"/>
              <a:t>Third level</a:t>
            </a:r>
            <a:br>
              <a:rPr lang="de-DE" smtClean="0"/>
            </a:br>
            <a:r>
              <a:rPr lang="de-DE" smtClean="0"/>
              <a:t>Dummy text</a:t>
            </a:r>
          </a:p>
          <a:p>
            <a:pPr lvl="3"/>
            <a:r>
              <a:rPr lang="de-DE" smtClean="0"/>
              <a:t>Fourth level</a:t>
            </a:r>
            <a:br>
              <a:rPr lang="de-DE" smtClean="0"/>
            </a:br>
            <a:r>
              <a:rPr lang="de-DE" smtClean="0"/>
              <a:t>Dummy text	</a:t>
            </a:r>
          </a:p>
          <a:p>
            <a:pPr lvl="4"/>
            <a:r>
              <a:rPr lang="de-DE" smtClean="0"/>
              <a:t>Fifth level</a:t>
            </a:r>
            <a:br>
              <a:rPr lang="de-DE" smtClean="0"/>
            </a:br>
            <a:r>
              <a:rPr lang="de-DE" smtClean="0"/>
              <a:t>Dummy text</a:t>
            </a:r>
          </a:p>
        </p:txBody>
      </p:sp>
      <p:sp>
        <p:nvSpPr>
          <p:cNvPr id="7182" name="Rectangle 14"/>
          <p:cNvSpPr>
            <a:spLocks noGrp="1" noChangeArrowheads="1"/>
          </p:cNvSpPr>
          <p:nvPr>
            <p:ph type="dt" sz="half" idx="2"/>
          </p:nvPr>
        </p:nvSpPr>
        <p:spPr bwMode="auto">
          <a:xfrm>
            <a:off x="4572000" y="6577013"/>
            <a:ext cx="3862388"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a:latin typeface="Arial" pitchFamily="34" charset="0"/>
                <a:cs typeface="Arial" pitchFamily="34" charset="0"/>
              </a:defRPr>
            </a:lvl1pPr>
          </a:lstStyle>
          <a:p>
            <a:pPr>
              <a:defRPr/>
            </a:pPr>
            <a:r>
              <a:rPr lang="de-DE" b="0">
                <a:solidFill>
                  <a:srgbClr val="000000"/>
                </a:solidFill>
              </a:rPr>
              <a:t>Title of the presentation  |  Name of the Author  |  Date  |  Page </a:t>
            </a:r>
            <a:fld id="{F2F1E578-FE59-4F80-A442-86A0067254B8}" type="slidenum">
              <a:rPr lang="de-DE" b="0">
                <a:solidFill>
                  <a:srgbClr val="000000"/>
                </a:solidFill>
              </a:rPr>
              <a:pPr>
                <a:defRPr/>
              </a:pPr>
              <a:t>‹#›</a:t>
            </a:fld>
            <a:r>
              <a:rPr lang="de-DE" b="0">
                <a:solidFill>
                  <a:srgbClr val="000000"/>
                </a:solidFill>
              </a:rPr>
              <a:t> of  XX</a:t>
            </a:r>
          </a:p>
        </p:txBody>
      </p:sp>
    </p:spTree>
    <p:extLst>
      <p:ext uri="{BB962C8B-B14F-4D97-AF65-F5344CB8AC3E}">
        <p14:creationId xmlns:p14="http://schemas.microsoft.com/office/powerpoint/2010/main" xmlns="" val="85340805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spd="med">
    <p:fade thruBlk="1"/>
  </p:transition>
  <p:hf sldNum="0" hdr="0" ftr="0"/>
  <p:txStyles>
    <p:titleStyle>
      <a:lvl1pPr algn="l" rtl="0" eaLnBrk="0" fontAlgn="base" hangingPunct="0">
        <a:lnSpc>
          <a:spcPts val="1800"/>
        </a:lnSpc>
        <a:spcBef>
          <a:spcPct val="0"/>
        </a:spcBef>
        <a:spcAft>
          <a:spcPct val="0"/>
        </a:spcAft>
        <a:defRPr sz="1600" b="1">
          <a:solidFill>
            <a:schemeClr val="bg1"/>
          </a:solidFill>
          <a:latin typeface="+mj-lt"/>
          <a:ea typeface="+mj-ea"/>
          <a:cs typeface="+mj-cs"/>
        </a:defRPr>
      </a:lvl1pPr>
      <a:lvl2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2pPr>
      <a:lvl3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3pPr>
      <a:lvl4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4pPr>
      <a:lvl5pPr algn="l" rtl="0" eaLnBrk="0" fontAlgn="base" hangingPunct="0">
        <a:lnSpc>
          <a:spcPts val="1800"/>
        </a:lnSpc>
        <a:spcBef>
          <a:spcPct val="0"/>
        </a:spcBef>
        <a:spcAft>
          <a:spcPct val="0"/>
        </a:spcAft>
        <a:defRPr sz="1600" b="1">
          <a:solidFill>
            <a:schemeClr val="bg1"/>
          </a:solidFill>
          <a:latin typeface="Arial" pitchFamily="34" charset="0"/>
          <a:cs typeface="Arial" pitchFamily="34" charset="0"/>
        </a:defRPr>
      </a:lvl5pPr>
      <a:lvl6pPr marL="457200" algn="l" rtl="0" fontAlgn="base">
        <a:lnSpc>
          <a:spcPts val="1800"/>
        </a:lnSpc>
        <a:spcBef>
          <a:spcPct val="0"/>
        </a:spcBef>
        <a:spcAft>
          <a:spcPct val="0"/>
        </a:spcAft>
        <a:defRPr sz="1600" b="1">
          <a:solidFill>
            <a:schemeClr val="bg1"/>
          </a:solidFill>
          <a:latin typeface="Arial" pitchFamily="34" charset="0"/>
          <a:cs typeface="Arial" pitchFamily="34" charset="0"/>
        </a:defRPr>
      </a:lvl6pPr>
      <a:lvl7pPr marL="914400" algn="l" rtl="0" fontAlgn="base">
        <a:lnSpc>
          <a:spcPts val="1800"/>
        </a:lnSpc>
        <a:spcBef>
          <a:spcPct val="0"/>
        </a:spcBef>
        <a:spcAft>
          <a:spcPct val="0"/>
        </a:spcAft>
        <a:defRPr sz="1600" b="1">
          <a:solidFill>
            <a:schemeClr val="bg1"/>
          </a:solidFill>
          <a:latin typeface="Arial" pitchFamily="34" charset="0"/>
          <a:cs typeface="Arial" pitchFamily="34" charset="0"/>
        </a:defRPr>
      </a:lvl7pPr>
      <a:lvl8pPr marL="1371600" algn="l" rtl="0" fontAlgn="base">
        <a:lnSpc>
          <a:spcPts val="1800"/>
        </a:lnSpc>
        <a:spcBef>
          <a:spcPct val="0"/>
        </a:spcBef>
        <a:spcAft>
          <a:spcPct val="0"/>
        </a:spcAft>
        <a:defRPr sz="1600" b="1">
          <a:solidFill>
            <a:schemeClr val="bg1"/>
          </a:solidFill>
          <a:latin typeface="Arial" pitchFamily="34" charset="0"/>
          <a:cs typeface="Arial" pitchFamily="34" charset="0"/>
        </a:defRPr>
      </a:lvl8pPr>
      <a:lvl9pPr marL="1828800" algn="l" rtl="0" fontAlgn="base">
        <a:lnSpc>
          <a:spcPts val="1800"/>
        </a:lnSpc>
        <a:spcBef>
          <a:spcPct val="0"/>
        </a:spcBef>
        <a:spcAft>
          <a:spcPct val="0"/>
        </a:spcAft>
        <a:defRPr sz="1600" b="1">
          <a:solidFill>
            <a:schemeClr val="bg1"/>
          </a:solidFill>
          <a:latin typeface="Arial" pitchFamily="34" charset="0"/>
          <a:cs typeface="Arial" pitchFamily="34" charset="0"/>
        </a:defRPr>
      </a:lvl9pPr>
    </p:titleStyle>
    <p:bodyStyle>
      <a:lvl1pPr marL="342900" indent="-342900" algn="l" rtl="0" eaLnBrk="0" fontAlgn="base" hangingPunct="0">
        <a:lnSpc>
          <a:spcPts val="2800"/>
        </a:lnSpc>
        <a:spcBef>
          <a:spcPct val="0"/>
        </a:spcBef>
        <a:spcAft>
          <a:spcPts val="2200"/>
        </a:spcAft>
        <a:buChar char="•"/>
        <a:defRPr sz="2500" b="1">
          <a:solidFill>
            <a:schemeClr val="tx2"/>
          </a:solidFill>
          <a:latin typeface="+mn-lt"/>
          <a:ea typeface="+mn-ea"/>
          <a:cs typeface="+mn-cs"/>
        </a:defRPr>
      </a:lvl1pPr>
      <a:lvl2pPr marL="1588" indent="455613" algn="l" rtl="0" eaLnBrk="0" fontAlgn="base" hangingPunct="0">
        <a:lnSpc>
          <a:spcPts val="2200"/>
        </a:lnSpc>
        <a:spcBef>
          <a:spcPct val="0"/>
        </a:spcBef>
        <a:spcAft>
          <a:spcPts val="1100"/>
        </a:spcAft>
        <a:buChar char="–"/>
        <a:defRPr sz="1600">
          <a:solidFill>
            <a:schemeClr val="tx1"/>
          </a:solidFill>
          <a:latin typeface="+mn-lt"/>
          <a:cs typeface="+mn-cs"/>
        </a:defRPr>
      </a:lvl2pPr>
      <a:lvl3pPr marL="192088" indent="-150813" algn="l" rtl="0" eaLnBrk="0" fontAlgn="base" hangingPunct="0">
        <a:lnSpc>
          <a:spcPts val="2200"/>
        </a:lnSpc>
        <a:spcBef>
          <a:spcPct val="0"/>
        </a:spcBef>
        <a:spcAft>
          <a:spcPts val="1100"/>
        </a:spcAft>
        <a:buFont typeface="Arial" pitchFamily="34" charset="0"/>
        <a:buChar char="̶"/>
        <a:defRPr sz="1600">
          <a:solidFill>
            <a:schemeClr val="tx1"/>
          </a:solidFill>
          <a:latin typeface="+mn-lt"/>
          <a:cs typeface="+mn-cs"/>
        </a:defRPr>
      </a:lvl3pPr>
      <a:lvl4pPr marL="430213" indent="-236538" algn="l" rtl="0" eaLnBrk="0" fontAlgn="base" hangingPunct="0">
        <a:lnSpc>
          <a:spcPts val="2200"/>
        </a:lnSpc>
        <a:spcBef>
          <a:spcPct val="0"/>
        </a:spcBef>
        <a:spcAft>
          <a:spcPts val="1100"/>
        </a:spcAft>
        <a:buChar char="–"/>
        <a:defRPr sz="1600">
          <a:solidFill>
            <a:schemeClr val="tx1"/>
          </a:solidFill>
          <a:latin typeface="+mn-lt"/>
          <a:cs typeface="+mn-cs"/>
        </a:defRPr>
      </a:lvl4pPr>
      <a:lvl5pPr marL="623888" indent="-171450" algn="l" rtl="0" eaLnBrk="0" fontAlgn="base" hangingPunct="0">
        <a:lnSpc>
          <a:spcPts val="2200"/>
        </a:lnSpc>
        <a:spcBef>
          <a:spcPct val="0"/>
        </a:spcBef>
        <a:spcAft>
          <a:spcPts val="1100"/>
        </a:spcAft>
        <a:buFont typeface="Arial" pitchFamily="34" charset="0"/>
        <a:buChar char="̶"/>
        <a:defRPr sz="1600">
          <a:solidFill>
            <a:schemeClr val="tx1"/>
          </a:solidFill>
          <a:latin typeface="+mn-lt"/>
          <a:cs typeface="+mn-cs"/>
        </a:defRPr>
      </a:lvl5pPr>
      <a:lvl6pPr marL="10810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6pPr>
      <a:lvl7pPr marL="15382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7pPr>
      <a:lvl8pPr marL="19954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8pPr>
      <a:lvl9pPr marL="2452688" indent="-171450" algn="l" rtl="0" fontAlgn="base">
        <a:lnSpc>
          <a:spcPts val="2200"/>
        </a:lnSpc>
        <a:spcBef>
          <a:spcPct val="0"/>
        </a:spcBef>
        <a:spcAft>
          <a:spcPts val="110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vmlDrawing" Target="../drawings/vmlDrawing8.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vmlDrawing" Target="../drawings/vmlDrawing9.vml"/><Relationship Id="rId5" Type="http://schemas.openxmlformats.org/officeDocument/2006/relationships/image" Target="../media/image16.png"/><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vmlDrawing" Target="../drawings/vmlDrawing10.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vmlDrawing" Target="../drawings/vmlDrawing11.vml"/><Relationship Id="rId5" Type="http://schemas.openxmlformats.org/officeDocument/2006/relationships/image" Target="../media/image19.png"/><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vmlDrawing" Target="../drawings/vmlDrawing29.vml"/><Relationship Id="rId5" Type="http://schemas.openxmlformats.org/officeDocument/2006/relationships/image" Target="../media/image20.png"/><Relationship Id="rId4" Type="http://schemas.openxmlformats.org/officeDocument/2006/relationships/oleObject" Target="../embeddings/oleObject2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9.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ENTSO-E Extensions – status after WG13 meeting in Nuremberg</a:t>
            </a:r>
            <a:endParaRPr lang="en-US" dirty="0"/>
          </a:p>
        </p:txBody>
      </p:sp>
      <p:sp>
        <p:nvSpPr>
          <p:cNvPr id="3" name="Text Placeholder 2"/>
          <p:cNvSpPr>
            <a:spLocks noGrp="1"/>
          </p:cNvSpPr>
          <p:nvPr>
            <p:ph type="body" sz="quarter" idx="11"/>
          </p:nvPr>
        </p:nvSpPr>
        <p:spPr/>
        <p:txBody>
          <a:bodyPr/>
          <a:lstStyle/>
          <a:p>
            <a:r>
              <a:rPr lang="en-US" dirty="0" smtClean="0"/>
              <a:t>IOP call, 20 Feb 2012</a:t>
            </a:r>
            <a:endParaRPr lang="en-US" dirty="0"/>
          </a:p>
        </p:txBody>
      </p:sp>
      <p:sp>
        <p:nvSpPr>
          <p:cNvPr id="4" name="Text Placeholder 3"/>
          <p:cNvSpPr>
            <a:spLocks noGrp="1"/>
          </p:cNvSpPr>
          <p:nvPr>
            <p:ph type="body" sz="quarter" idx="12"/>
          </p:nvPr>
        </p:nvSpPr>
        <p:spPr>
          <a:xfrm>
            <a:off x="254000" y="6010275"/>
            <a:ext cx="5384800" cy="698500"/>
          </a:xfrm>
        </p:spPr>
        <p:txBody>
          <a:bodyPr>
            <a:normAutofit fontScale="85000" lnSpcReduction="10000"/>
          </a:bodyPr>
          <a:lstStyle/>
          <a:p>
            <a:r>
              <a:rPr lang="en-US" dirty="0" smtClean="0"/>
              <a:t>Chavdar Ivanov, PhD</a:t>
            </a:r>
          </a:p>
          <a:p>
            <a:r>
              <a:rPr lang="en-US" dirty="0" smtClean="0"/>
              <a:t>Research and Development Senior Advisor, ENTSO-E Secretariat</a:t>
            </a:r>
            <a:endParaRPr lang="en-US"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13666"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extensions</a:t>
            </a:r>
            <a:endParaRPr lang="en-GB" sz="2400" dirty="0" smtClean="0">
              <a:ea typeface="ＭＳ Ｐゴシック" pitchFamily="34" charset="-128"/>
            </a:endParaRPr>
          </a:p>
        </p:txBody>
      </p:sp>
      <p:sp>
        <p:nvSpPr>
          <p:cNvPr id="1030" name="Rectangle 9"/>
          <p:cNvSpPr txBox="1">
            <a:spLocks noChangeArrowheads="1"/>
          </p:cNvSpPr>
          <p:nvPr/>
        </p:nvSpPr>
        <p:spPr bwMode="auto">
          <a:xfrm>
            <a:off x="83130" y="1212993"/>
            <a:ext cx="4114797" cy="5270934"/>
          </a:xfrm>
          <a:prstGeom prst="rect">
            <a:avLst/>
          </a:prstGeom>
          <a:noFill/>
          <a:ln w="9525">
            <a:noFill/>
            <a:miter lim="800000"/>
            <a:headEnd/>
            <a:tailEnd/>
          </a:ln>
        </p:spPr>
        <p:txBody>
          <a:bodyPr/>
          <a:lstStyle/>
          <a:p>
            <a:pPr marL="342900" indent="-342900">
              <a:spcBef>
                <a:spcPct val="20000"/>
              </a:spcBef>
              <a:buClr>
                <a:srgbClr val="16206B"/>
              </a:buClr>
              <a:buFont typeface="Times" pitchFamily="18" charset="0"/>
              <a:buChar char="•"/>
            </a:pPr>
            <a:r>
              <a:rPr lang="en-US" sz="1800" dirty="0" smtClean="0">
                <a:solidFill>
                  <a:schemeClr val="tx1"/>
                </a:solidFill>
              </a:rPr>
              <a:t>Additional attribute to </a:t>
            </a:r>
            <a:r>
              <a:rPr lang="en-US" sz="1800" dirty="0" err="1" smtClean="0">
                <a:solidFill>
                  <a:schemeClr val="tx1"/>
                </a:solidFill>
              </a:rPr>
              <a:t>AcLineSegment</a:t>
            </a:r>
            <a:endParaRPr lang="en-US" sz="1800" dirty="0" smtClean="0">
              <a:solidFill>
                <a:schemeClr val="tx1"/>
              </a:solidFill>
            </a:endParaRPr>
          </a:p>
          <a:p>
            <a:pPr marL="342900" indent="-342900">
              <a:spcBef>
                <a:spcPct val="20000"/>
              </a:spcBef>
              <a:buClr>
                <a:srgbClr val="16206B"/>
              </a:buClr>
              <a:buFont typeface="Times" pitchFamily="18" charset="0"/>
              <a:buChar char="•"/>
            </a:pPr>
            <a:r>
              <a:rPr lang="en-US" sz="1800" dirty="0" smtClean="0">
                <a:solidFill>
                  <a:srgbClr val="FF0000"/>
                </a:solidFill>
              </a:rPr>
              <a:t>WG13 conclusion</a:t>
            </a:r>
          </a:p>
          <a:p>
            <a:pPr marL="342900" indent="-342900">
              <a:spcBef>
                <a:spcPct val="20000"/>
              </a:spcBef>
              <a:buClr>
                <a:srgbClr val="16206B"/>
              </a:buClr>
            </a:pPr>
            <a:r>
              <a:rPr lang="en-US" sz="1800" dirty="0" smtClean="0">
                <a:solidFill>
                  <a:srgbClr val="FF0000"/>
                </a:solidFill>
              </a:rPr>
              <a:t>	Agree to add </a:t>
            </a:r>
            <a:r>
              <a:rPr lang="en-US" sz="1800" dirty="0" err="1" smtClean="0">
                <a:solidFill>
                  <a:srgbClr val="FF0000"/>
                </a:solidFill>
              </a:rPr>
              <a:t>shortCircuitEndTemperature</a:t>
            </a:r>
            <a:r>
              <a:rPr lang="en-US" sz="1800" dirty="0" smtClean="0">
                <a:solidFill>
                  <a:srgbClr val="FF0000"/>
                </a:solidFill>
              </a:rPr>
              <a:t>.  Remove “in C” from the description.</a:t>
            </a:r>
          </a:p>
          <a:p>
            <a:pPr marL="342900" indent="-342900">
              <a:spcBef>
                <a:spcPct val="20000"/>
              </a:spcBef>
              <a:buClr>
                <a:srgbClr val="16206B"/>
              </a:buClr>
              <a:buFont typeface="Times" pitchFamily="18" charset="0"/>
              <a:buChar char="•"/>
            </a:pPr>
            <a:endParaRPr lang="en-US" sz="1800" dirty="0" smtClean="0">
              <a:solidFill>
                <a:srgbClr val="FF0000"/>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r>
              <a:rPr lang="en-US" sz="1800" dirty="0" smtClean="0">
                <a:solidFill>
                  <a:schemeClr val="tx1"/>
                </a:solidFill>
              </a:rPr>
              <a:t>Additional attributes to </a:t>
            </a:r>
            <a:r>
              <a:rPr lang="en-US" sz="1800" dirty="0" err="1" smtClean="0">
                <a:solidFill>
                  <a:schemeClr val="tx1"/>
                </a:solidFill>
              </a:rPr>
              <a:t>PowerTransformer</a:t>
            </a:r>
            <a:endParaRPr lang="en-US" sz="1800" dirty="0" smtClean="0">
              <a:solidFill>
                <a:schemeClr val="tx1"/>
              </a:solidFill>
            </a:endParaRPr>
          </a:p>
          <a:p>
            <a:pPr marL="342900" indent="-342900">
              <a:spcBef>
                <a:spcPct val="20000"/>
              </a:spcBef>
              <a:buClr>
                <a:srgbClr val="16206B"/>
              </a:buClr>
              <a:buFont typeface="Times" pitchFamily="18" charset="0"/>
              <a:buChar char="•"/>
            </a:pPr>
            <a:r>
              <a:rPr lang="en-US" sz="1800" dirty="0" smtClean="0">
                <a:solidFill>
                  <a:srgbClr val="FF0000"/>
                </a:solidFill>
              </a:rPr>
              <a:t>WG13 conclusion</a:t>
            </a:r>
          </a:p>
          <a:p>
            <a:pPr marL="342900" indent="-342900">
              <a:spcBef>
                <a:spcPct val="20000"/>
              </a:spcBef>
              <a:buClr>
                <a:srgbClr val="16206B"/>
              </a:buClr>
            </a:pPr>
            <a:r>
              <a:rPr lang="en-US" sz="1800" dirty="0" smtClean="0">
                <a:solidFill>
                  <a:srgbClr val="FF0000"/>
                </a:solidFill>
              </a:rPr>
              <a:t>	Agree to add suggested attributes</a:t>
            </a:r>
          </a:p>
          <a:p>
            <a:pPr marL="342900" indent="-342900">
              <a:spcBef>
                <a:spcPct val="20000"/>
              </a:spcBef>
              <a:buClr>
                <a:srgbClr val="16206B"/>
              </a:buClr>
              <a:buFont typeface="Times" pitchFamily="18" charset="0"/>
              <a:buChar char="•"/>
            </a:pPr>
            <a:endParaRPr lang="en-US" sz="1800" dirty="0" smtClean="0">
              <a:solidFill>
                <a:srgbClr val="FF0000"/>
              </a:solidFill>
            </a:endParaRPr>
          </a:p>
          <a:p>
            <a:pPr marL="342900" indent="-342900">
              <a:spcBef>
                <a:spcPct val="20000"/>
              </a:spcBef>
              <a:buClr>
                <a:srgbClr val="16206B"/>
              </a:buClr>
              <a:buFont typeface="Times" pitchFamily="18" charset="0"/>
              <a:buChar char="•"/>
            </a:pPr>
            <a:endParaRPr lang="en-US" sz="1800" dirty="0">
              <a:solidFill>
                <a:srgbClr val="FF0000"/>
              </a:solidFill>
            </a:endParaRPr>
          </a:p>
        </p:txBody>
      </p:sp>
      <p:pic>
        <p:nvPicPr>
          <p:cNvPr id="113667" name="Picture 3"/>
          <p:cNvPicPr>
            <a:picLocks noChangeAspect="1" noChangeArrowheads="1"/>
          </p:cNvPicPr>
          <p:nvPr/>
        </p:nvPicPr>
        <p:blipFill>
          <a:blip r:embed="rId5" cstate="print"/>
          <a:srcRect/>
          <a:stretch>
            <a:fillRect/>
          </a:stretch>
        </p:blipFill>
        <p:spPr bwMode="auto">
          <a:xfrm>
            <a:off x="4555981" y="193964"/>
            <a:ext cx="4379568" cy="3006436"/>
          </a:xfrm>
          <a:prstGeom prst="rect">
            <a:avLst/>
          </a:prstGeom>
          <a:noFill/>
          <a:ln w="9525">
            <a:noFill/>
            <a:miter lim="800000"/>
            <a:headEnd/>
            <a:tailEnd/>
          </a:ln>
        </p:spPr>
      </p:pic>
      <p:pic>
        <p:nvPicPr>
          <p:cNvPr id="113668" name="Picture 4"/>
          <p:cNvPicPr>
            <a:picLocks noChangeAspect="1" noChangeArrowheads="1"/>
          </p:cNvPicPr>
          <p:nvPr/>
        </p:nvPicPr>
        <p:blipFill>
          <a:blip r:embed="rId6" cstate="print"/>
          <a:srcRect/>
          <a:stretch>
            <a:fillRect/>
          </a:stretch>
        </p:blipFill>
        <p:spPr bwMode="auto">
          <a:xfrm>
            <a:off x="4239491" y="3189480"/>
            <a:ext cx="4904509" cy="366852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14690"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extensions</a:t>
            </a:r>
            <a:endParaRPr lang="en-GB" sz="2400" dirty="0" smtClean="0">
              <a:ea typeface="ＭＳ Ｐゴシック" pitchFamily="34" charset="-128"/>
            </a:endParaRPr>
          </a:p>
        </p:txBody>
      </p:sp>
      <p:sp>
        <p:nvSpPr>
          <p:cNvPr id="1030" name="Rectangle 9"/>
          <p:cNvSpPr txBox="1">
            <a:spLocks noChangeArrowheads="1"/>
          </p:cNvSpPr>
          <p:nvPr/>
        </p:nvSpPr>
        <p:spPr bwMode="auto">
          <a:xfrm>
            <a:off x="83130" y="894328"/>
            <a:ext cx="4516579" cy="1807298"/>
          </a:xfrm>
          <a:prstGeom prst="rect">
            <a:avLst/>
          </a:prstGeom>
          <a:noFill/>
          <a:ln w="9525">
            <a:noFill/>
            <a:miter lim="800000"/>
            <a:headEnd/>
            <a:tailEnd/>
          </a:ln>
        </p:spPr>
        <p:txBody>
          <a:bodyPr/>
          <a:lstStyle/>
          <a:p>
            <a:pPr marL="342900" indent="-342900">
              <a:spcBef>
                <a:spcPct val="20000"/>
              </a:spcBef>
              <a:buClr>
                <a:srgbClr val="16206B"/>
              </a:buClr>
              <a:buFont typeface="Times" pitchFamily="18" charset="0"/>
              <a:buChar char="•"/>
            </a:pPr>
            <a:r>
              <a:rPr lang="en-US" sz="1800" dirty="0" smtClean="0">
                <a:solidFill>
                  <a:schemeClr val="tx1"/>
                </a:solidFill>
              </a:rPr>
              <a:t>Additional attributes to </a:t>
            </a:r>
            <a:r>
              <a:rPr lang="en-US" sz="1800" dirty="0" err="1" smtClean="0">
                <a:solidFill>
                  <a:schemeClr val="tx1"/>
                </a:solidFill>
              </a:rPr>
              <a:t>SynchronousMachine</a:t>
            </a:r>
            <a:endParaRPr lang="en-US" sz="1800" dirty="0" smtClean="0">
              <a:solidFill>
                <a:schemeClr val="tx1"/>
              </a:solidFill>
            </a:endParaRPr>
          </a:p>
          <a:p>
            <a:pPr marL="342900" indent="-342900">
              <a:spcBef>
                <a:spcPct val="20000"/>
              </a:spcBef>
              <a:buClr>
                <a:srgbClr val="16206B"/>
              </a:buClr>
              <a:buFont typeface="Times" pitchFamily="18" charset="0"/>
              <a:buChar char="•"/>
            </a:pPr>
            <a:r>
              <a:rPr lang="en-US" sz="1800" dirty="0" smtClean="0">
                <a:solidFill>
                  <a:schemeClr val="tx1"/>
                </a:solidFill>
              </a:rPr>
              <a:t>Extensions of 2 enumerations</a:t>
            </a:r>
          </a:p>
          <a:p>
            <a:pPr marL="342900" indent="-342900">
              <a:spcBef>
                <a:spcPct val="20000"/>
              </a:spcBef>
              <a:buClr>
                <a:srgbClr val="16206B"/>
              </a:buClr>
              <a:buFont typeface="Times" pitchFamily="18" charset="0"/>
              <a:buChar char="•"/>
            </a:pPr>
            <a:r>
              <a:rPr lang="en-US" sz="1800" dirty="0" smtClean="0">
                <a:solidFill>
                  <a:srgbClr val="FF0000"/>
                </a:solidFill>
              </a:rPr>
              <a:t>WG13 conclusion – see next slide</a:t>
            </a:r>
          </a:p>
          <a:p>
            <a:pPr marL="342900" indent="-342900">
              <a:spcBef>
                <a:spcPct val="20000"/>
              </a:spcBef>
              <a:buClr>
                <a:srgbClr val="16206B"/>
              </a:buCl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a:solidFill>
                <a:schemeClr val="tx1"/>
              </a:solidFill>
            </a:endParaRPr>
          </a:p>
        </p:txBody>
      </p:sp>
      <p:pic>
        <p:nvPicPr>
          <p:cNvPr id="114691" name="Picture 3"/>
          <p:cNvPicPr>
            <a:picLocks noChangeAspect="1" noChangeArrowheads="1"/>
          </p:cNvPicPr>
          <p:nvPr/>
        </p:nvPicPr>
        <p:blipFill>
          <a:blip r:embed="rId5" cstate="print"/>
          <a:srcRect/>
          <a:stretch>
            <a:fillRect/>
          </a:stretch>
        </p:blipFill>
        <p:spPr bwMode="auto">
          <a:xfrm>
            <a:off x="5708073" y="38009"/>
            <a:ext cx="3435927" cy="6819991"/>
          </a:xfrm>
          <a:prstGeom prst="rect">
            <a:avLst/>
          </a:prstGeom>
          <a:noFill/>
          <a:ln w="9525">
            <a:noFill/>
            <a:miter lim="800000"/>
            <a:headEnd/>
            <a:tailEnd/>
          </a:ln>
        </p:spPr>
      </p:pic>
      <p:pic>
        <p:nvPicPr>
          <p:cNvPr id="114692" name="Picture 4"/>
          <p:cNvPicPr>
            <a:picLocks noChangeAspect="1" noChangeArrowheads="1"/>
          </p:cNvPicPr>
          <p:nvPr/>
        </p:nvPicPr>
        <p:blipFill>
          <a:blip r:embed="rId6" cstate="print"/>
          <a:srcRect/>
          <a:stretch>
            <a:fillRect/>
          </a:stretch>
        </p:blipFill>
        <p:spPr bwMode="auto">
          <a:xfrm>
            <a:off x="3038869" y="3642013"/>
            <a:ext cx="2408565" cy="2523259"/>
          </a:xfrm>
          <a:prstGeom prst="rect">
            <a:avLst/>
          </a:prstGeom>
          <a:noFill/>
          <a:ln w="9525">
            <a:noFill/>
            <a:miter lim="800000"/>
            <a:headEnd/>
            <a:tailEnd/>
          </a:ln>
        </p:spPr>
      </p:pic>
      <p:pic>
        <p:nvPicPr>
          <p:cNvPr id="114693" name="Picture 5"/>
          <p:cNvPicPr>
            <a:picLocks noChangeAspect="1" noChangeArrowheads="1"/>
          </p:cNvPicPr>
          <p:nvPr/>
        </p:nvPicPr>
        <p:blipFill>
          <a:blip r:embed="rId7" cstate="print"/>
          <a:srcRect/>
          <a:stretch>
            <a:fillRect/>
          </a:stretch>
        </p:blipFill>
        <p:spPr bwMode="auto">
          <a:xfrm>
            <a:off x="180109" y="3167063"/>
            <a:ext cx="2770477" cy="3497571"/>
          </a:xfrm>
          <a:prstGeom prst="rect">
            <a:avLst/>
          </a:prstGeom>
          <a:noFill/>
          <a:ln w="9525">
            <a:noFill/>
            <a:miter lim="800000"/>
            <a:headEnd/>
            <a:tailEnd/>
          </a:ln>
        </p:spPr>
      </p:pic>
      <p:sp>
        <p:nvSpPr>
          <p:cNvPr id="12" name="Rounded Rectangle 11"/>
          <p:cNvSpPr/>
          <p:nvPr/>
        </p:nvSpPr>
        <p:spPr bwMode="auto">
          <a:xfrm>
            <a:off x="5652655" y="2826327"/>
            <a:ext cx="3186545" cy="3200400"/>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cs typeface="Arial" charset="0"/>
            </a:endParaRPr>
          </a:p>
        </p:txBody>
      </p:sp>
      <p:sp>
        <p:nvSpPr>
          <p:cNvPr id="13" name="Rectangular Callout 12"/>
          <p:cNvSpPr/>
          <p:nvPr/>
        </p:nvSpPr>
        <p:spPr bwMode="auto">
          <a:xfrm>
            <a:off x="2369128" y="2479963"/>
            <a:ext cx="3477491" cy="692727"/>
          </a:xfrm>
          <a:prstGeom prst="wedgeRectCallout">
            <a:avLst>
              <a:gd name="adj1" fmla="val 42149"/>
              <a:gd name="adj2" fmla="val 97071"/>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For dynamics – in EPRI doc, but not in UML</a:t>
            </a: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78178"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extensions</a:t>
            </a:r>
            <a:endParaRPr lang="en-GB" sz="2400" dirty="0" smtClean="0">
              <a:ea typeface="ＭＳ Ｐゴシック" pitchFamily="34" charset="-128"/>
            </a:endParaRPr>
          </a:p>
        </p:txBody>
      </p:sp>
      <p:sp>
        <p:nvSpPr>
          <p:cNvPr id="1030" name="Rectangle 9"/>
          <p:cNvSpPr txBox="1">
            <a:spLocks noChangeArrowheads="1"/>
          </p:cNvSpPr>
          <p:nvPr/>
        </p:nvSpPr>
        <p:spPr bwMode="auto">
          <a:xfrm>
            <a:off x="83130" y="1212993"/>
            <a:ext cx="8797634" cy="5270934"/>
          </a:xfrm>
          <a:prstGeom prst="rect">
            <a:avLst/>
          </a:prstGeom>
          <a:noFill/>
          <a:ln w="9525">
            <a:noFill/>
            <a:miter lim="800000"/>
            <a:headEnd/>
            <a:tailEnd/>
          </a:ln>
        </p:spPr>
        <p:txBody>
          <a:bodyPr/>
          <a:lstStyle/>
          <a:p>
            <a:r>
              <a:rPr lang="en-US" sz="1800" dirty="0" smtClean="0">
                <a:solidFill>
                  <a:srgbClr val="FF0000"/>
                </a:solidFill>
              </a:rPr>
              <a:t>WG13 conclusion on: </a:t>
            </a:r>
            <a:r>
              <a:rPr lang="en-US" sz="1800" dirty="0" err="1" smtClean="0">
                <a:solidFill>
                  <a:srgbClr val="FF0000"/>
                </a:solidFill>
              </a:rPr>
              <a:t>SynchronousMachine</a:t>
            </a:r>
            <a:r>
              <a:rPr lang="en-US" sz="1800" dirty="0" smtClean="0">
                <a:solidFill>
                  <a:srgbClr val="FF0000"/>
                </a:solidFill>
              </a:rPr>
              <a:t>, </a:t>
            </a:r>
            <a:r>
              <a:rPr lang="en-US" sz="1800" dirty="0" err="1" smtClean="0">
                <a:solidFill>
                  <a:srgbClr val="FF0000"/>
                </a:solidFill>
              </a:rPr>
              <a:t>SynchronousGeneratorType</a:t>
            </a:r>
            <a:r>
              <a:rPr lang="en-US" sz="1800" dirty="0" smtClean="0">
                <a:solidFill>
                  <a:srgbClr val="FF0000"/>
                </a:solidFill>
              </a:rPr>
              <a:t>, and </a:t>
            </a:r>
            <a:r>
              <a:rPr lang="en-US" sz="1800" dirty="0" err="1" smtClean="0">
                <a:solidFill>
                  <a:srgbClr val="FF0000"/>
                </a:solidFill>
              </a:rPr>
              <a:t>SynchronousMachineType</a:t>
            </a:r>
            <a:endParaRPr lang="en-US" sz="1800" dirty="0" smtClean="0">
              <a:solidFill>
                <a:srgbClr val="FF0000"/>
              </a:solidFill>
            </a:endParaRPr>
          </a:p>
          <a:p>
            <a:pPr marL="568325" lvl="0" indent="-401638">
              <a:buFont typeface="Arial" pitchFamily="34" charset="0"/>
              <a:buChar char="•"/>
            </a:pPr>
            <a:r>
              <a:rPr lang="en-US" sz="1800" dirty="0" err="1" smtClean="0">
                <a:solidFill>
                  <a:srgbClr val="FF0000"/>
                </a:solidFill>
              </a:rPr>
              <a:t>equivalentResistance</a:t>
            </a:r>
            <a:r>
              <a:rPr lang="en-US" sz="1800" dirty="0" smtClean="0">
                <a:solidFill>
                  <a:srgbClr val="FF0000"/>
                </a:solidFill>
              </a:rPr>
              <a:t> – remove “in Ohms”</a:t>
            </a:r>
          </a:p>
          <a:p>
            <a:pPr marL="568325" lvl="0" indent="-401638">
              <a:buFont typeface="Arial" pitchFamily="34" charset="0"/>
              <a:buChar char="•"/>
            </a:pPr>
            <a:r>
              <a:rPr lang="en-US" sz="1800" dirty="0" err="1" smtClean="0">
                <a:solidFill>
                  <a:srgbClr val="FF0000"/>
                </a:solidFill>
              </a:rPr>
              <a:t>earthing</a:t>
            </a:r>
            <a:r>
              <a:rPr lang="en-US" sz="1800" dirty="0" smtClean="0">
                <a:solidFill>
                  <a:srgbClr val="FF0000"/>
                </a:solidFill>
              </a:rPr>
              <a:t> – correct description</a:t>
            </a:r>
          </a:p>
          <a:p>
            <a:pPr marL="568325" lvl="0" indent="-401638">
              <a:buFont typeface="Arial" pitchFamily="34" charset="0"/>
              <a:buChar char="•"/>
            </a:pPr>
            <a:r>
              <a:rPr lang="en-US" sz="1800" dirty="0" err="1" smtClean="0">
                <a:solidFill>
                  <a:srgbClr val="FF0000"/>
                </a:solidFill>
              </a:rPr>
              <a:t>earthingStarPointR</a:t>
            </a:r>
            <a:r>
              <a:rPr lang="en-US" sz="1800" dirty="0" smtClean="0">
                <a:solidFill>
                  <a:srgbClr val="FF0000"/>
                </a:solidFill>
              </a:rPr>
              <a:t> and X – remove “in Ohms”</a:t>
            </a:r>
          </a:p>
          <a:p>
            <a:pPr marL="568325" lvl="0" indent="-401638">
              <a:buFont typeface="Arial" pitchFamily="34" charset="0"/>
              <a:buChar char="•"/>
            </a:pPr>
            <a:r>
              <a:rPr lang="en-US" sz="1800" dirty="0" smtClean="0">
                <a:solidFill>
                  <a:srgbClr val="FF0000"/>
                </a:solidFill>
              </a:rPr>
              <a:t>motor is not meant to be a new attribute, just an extension to the existing enumeration</a:t>
            </a:r>
          </a:p>
          <a:p>
            <a:pPr marL="568325" lvl="0" indent="-401638">
              <a:buFont typeface="Arial" pitchFamily="34" charset="0"/>
              <a:buChar char="•"/>
            </a:pPr>
            <a:r>
              <a:rPr lang="en-US" sz="1800" dirty="0" err="1" smtClean="0">
                <a:solidFill>
                  <a:srgbClr val="FF0000"/>
                </a:solidFill>
              </a:rPr>
              <a:t>mue</a:t>
            </a:r>
            <a:r>
              <a:rPr lang="en-US" sz="1800" dirty="0" smtClean="0">
                <a:solidFill>
                  <a:srgbClr val="FF0000"/>
                </a:solidFill>
              </a:rPr>
              <a:t> – change attribute name to “mu” - correct spelling of generator</a:t>
            </a:r>
          </a:p>
          <a:p>
            <a:pPr marL="568325" lvl="0" indent="-401638">
              <a:buFont typeface="Arial" pitchFamily="34" charset="0"/>
              <a:buChar char="•"/>
            </a:pPr>
            <a:r>
              <a:rPr lang="en-US" sz="1800" dirty="0" err="1" smtClean="0">
                <a:solidFill>
                  <a:srgbClr val="FF0000"/>
                </a:solidFill>
              </a:rPr>
              <a:t>ikk</a:t>
            </a:r>
            <a:r>
              <a:rPr lang="en-US" sz="1800" dirty="0" smtClean="0">
                <a:solidFill>
                  <a:srgbClr val="FF0000"/>
                </a:solidFill>
              </a:rPr>
              <a:t> – correct spelling of generator</a:t>
            </a:r>
          </a:p>
          <a:p>
            <a:pPr marL="568325" lvl="0" indent="-401638">
              <a:buFont typeface="Arial" pitchFamily="34" charset="0"/>
              <a:buChar char="•"/>
            </a:pPr>
            <a:r>
              <a:rPr lang="en-US" sz="1800" dirty="0" smtClean="0">
                <a:solidFill>
                  <a:srgbClr val="FF0000"/>
                </a:solidFill>
              </a:rPr>
              <a:t>Attributes from “</a:t>
            </a:r>
            <a:r>
              <a:rPr lang="en-US" sz="1800" dirty="0" err="1" smtClean="0">
                <a:solidFill>
                  <a:srgbClr val="FF0000"/>
                </a:solidFill>
              </a:rPr>
              <a:t>tc</a:t>
            </a:r>
            <a:r>
              <a:rPr lang="en-US" sz="1800" dirty="0" smtClean="0">
                <a:solidFill>
                  <a:srgbClr val="FF0000"/>
                </a:solidFill>
              </a:rPr>
              <a:t>” on are for Dynamics – leave for Dynamics team</a:t>
            </a:r>
          </a:p>
          <a:p>
            <a:pPr marL="568325" lvl="0" indent="-401638">
              <a:buFont typeface="Arial" pitchFamily="34" charset="0"/>
              <a:buChar char="•"/>
            </a:pPr>
            <a:r>
              <a:rPr lang="en-US" sz="1800" dirty="0" smtClean="0">
                <a:solidFill>
                  <a:srgbClr val="FF0000"/>
                </a:solidFill>
              </a:rPr>
              <a:t>Agree to add attributes with the above changes</a:t>
            </a:r>
          </a:p>
          <a:p>
            <a:pPr marL="342900" indent="-342900">
              <a:spcBef>
                <a:spcPct val="20000"/>
              </a:spcBef>
              <a:buClr>
                <a:srgbClr val="16206B"/>
              </a:buClr>
              <a:buFont typeface="Times" pitchFamily="18" charset="0"/>
              <a:buChar char="•"/>
            </a:pPr>
            <a:endParaRPr lang="en-US" sz="1800" dirty="0" smtClean="0">
              <a:solidFill>
                <a:srgbClr val="FF0000"/>
              </a:solidFill>
            </a:endParaRPr>
          </a:p>
          <a:p>
            <a:pPr marL="342900" indent="-342900">
              <a:spcBef>
                <a:spcPct val="20000"/>
              </a:spcBef>
              <a:buClr>
                <a:srgbClr val="16206B"/>
              </a:buClr>
              <a:buFont typeface="Times" pitchFamily="18" charset="0"/>
              <a:buChar char="•"/>
            </a:pPr>
            <a:endParaRPr lang="en-US" sz="1800" dirty="0" smtClean="0">
              <a:solidFill>
                <a:srgbClr val="FF0000"/>
              </a:solidFill>
            </a:endParaRPr>
          </a:p>
          <a:p>
            <a:pPr marL="342900" indent="-342900">
              <a:spcBef>
                <a:spcPct val="20000"/>
              </a:spcBef>
              <a:buClr>
                <a:srgbClr val="16206B"/>
              </a:buClr>
              <a:buFont typeface="Times" pitchFamily="18" charset="0"/>
              <a:buChar char="•"/>
            </a:pPr>
            <a:endParaRPr lang="en-US" sz="1800" dirty="0" smtClean="0">
              <a:solidFill>
                <a:srgbClr val="FF0000"/>
              </a:solidFill>
            </a:endParaRPr>
          </a:p>
          <a:p>
            <a:pPr marL="342900" indent="-342900">
              <a:spcBef>
                <a:spcPct val="20000"/>
              </a:spcBef>
              <a:buClr>
                <a:srgbClr val="16206B"/>
              </a:buClr>
              <a:buFont typeface="Times" pitchFamily="18" charset="0"/>
              <a:buChar char="•"/>
            </a:pPr>
            <a:endParaRPr lang="en-US" sz="1800" dirty="0" smtClean="0">
              <a:solidFill>
                <a:srgbClr val="FF0000"/>
              </a:solidFill>
            </a:endParaRPr>
          </a:p>
          <a:p>
            <a:pPr marL="342900" indent="-342900">
              <a:spcBef>
                <a:spcPct val="20000"/>
              </a:spcBef>
              <a:buClr>
                <a:srgbClr val="16206B"/>
              </a:buClr>
              <a:buFont typeface="Times" pitchFamily="18" charset="0"/>
              <a:buChar char="•"/>
            </a:pPr>
            <a:endParaRPr lang="en-US" sz="1800" dirty="0" smtClean="0">
              <a:solidFill>
                <a:srgbClr val="FF0000"/>
              </a:solidFill>
            </a:endParaRPr>
          </a:p>
          <a:p>
            <a:pPr marL="342900" indent="-342900">
              <a:spcBef>
                <a:spcPct val="20000"/>
              </a:spcBef>
              <a:buClr>
                <a:srgbClr val="16206B"/>
              </a:buClr>
            </a:pPr>
            <a:endParaRPr lang="en-US" sz="1800" dirty="0">
              <a:solidFill>
                <a:srgbClr val="FF0000"/>
              </a:solidFill>
            </a:endParaRP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15714"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extensions</a:t>
            </a:r>
            <a:endParaRPr lang="en-GB" sz="2400" dirty="0" smtClean="0">
              <a:ea typeface="ＭＳ Ｐゴシック" pitchFamily="34" charset="-128"/>
            </a:endParaRPr>
          </a:p>
        </p:txBody>
      </p:sp>
      <p:sp>
        <p:nvSpPr>
          <p:cNvPr id="1030" name="Rectangle 9"/>
          <p:cNvSpPr txBox="1">
            <a:spLocks noChangeArrowheads="1"/>
          </p:cNvSpPr>
          <p:nvPr/>
        </p:nvSpPr>
        <p:spPr bwMode="auto">
          <a:xfrm>
            <a:off x="83130" y="1212993"/>
            <a:ext cx="3546761" cy="5270934"/>
          </a:xfrm>
          <a:prstGeom prst="rect">
            <a:avLst/>
          </a:prstGeom>
          <a:noFill/>
          <a:ln w="9525">
            <a:noFill/>
            <a:miter lim="800000"/>
            <a:headEnd/>
            <a:tailEnd/>
          </a:ln>
        </p:spPr>
        <p:txBody>
          <a:bodyPr/>
          <a:lstStyle/>
          <a:p>
            <a:pPr marL="342900" indent="-342900">
              <a:spcBef>
                <a:spcPct val="20000"/>
              </a:spcBef>
              <a:buClr>
                <a:srgbClr val="16206B"/>
              </a:buClr>
              <a:buFont typeface="Times" pitchFamily="18" charset="0"/>
              <a:buChar char="•"/>
            </a:pPr>
            <a:r>
              <a:rPr lang="en-US" sz="1800" dirty="0" smtClean="0">
                <a:solidFill>
                  <a:schemeClr val="tx1"/>
                </a:solidFill>
              </a:rPr>
              <a:t>Additional attributes to </a:t>
            </a:r>
            <a:r>
              <a:rPr lang="en-US" sz="1800" dirty="0" err="1" smtClean="0">
                <a:solidFill>
                  <a:schemeClr val="tx1"/>
                </a:solidFill>
              </a:rPr>
              <a:t>EquivalentInjection</a:t>
            </a:r>
            <a:endParaRPr lang="en-US" sz="1800" dirty="0" smtClean="0">
              <a:solidFill>
                <a:schemeClr val="tx1"/>
              </a:solidFill>
            </a:endParaRPr>
          </a:p>
          <a:p>
            <a:pPr marL="342900" indent="-342900">
              <a:spcBef>
                <a:spcPct val="20000"/>
              </a:spcBef>
              <a:buClr>
                <a:srgbClr val="16206B"/>
              </a:buClr>
              <a:buFont typeface="Times" pitchFamily="18" charset="0"/>
              <a:buChar char="•"/>
            </a:pPr>
            <a:r>
              <a:rPr lang="en-US" sz="1800" dirty="0" smtClean="0">
                <a:solidFill>
                  <a:srgbClr val="FF0000"/>
                </a:solidFill>
              </a:rPr>
              <a:t>WG13 conclusion</a:t>
            </a:r>
          </a:p>
          <a:p>
            <a:pPr marL="346075" lvl="0" indent="-111125">
              <a:buFont typeface="Arial" pitchFamily="34" charset="0"/>
              <a:buChar char="•"/>
            </a:pPr>
            <a:r>
              <a:rPr lang="en-US" sz="1800" dirty="0" err="1" smtClean="0">
                <a:solidFill>
                  <a:srgbClr val="FF0000"/>
                </a:solidFill>
              </a:rPr>
              <a:t>maxQ</a:t>
            </a:r>
            <a:r>
              <a:rPr lang="en-US" sz="1800" dirty="0" smtClean="0">
                <a:solidFill>
                  <a:srgbClr val="FF0000"/>
                </a:solidFill>
              </a:rPr>
              <a:t>, </a:t>
            </a:r>
            <a:r>
              <a:rPr lang="en-US" sz="1800" dirty="0" err="1" smtClean="0">
                <a:solidFill>
                  <a:srgbClr val="FF0000"/>
                </a:solidFill>
              </a:rPr>
              <a:t>minQ</a:t>
            </a:r>
            <a:r>
              <a:rPr lang="en-US" sz="1800" dirty="0" smtClean="0">
                <a:solidFill>
                  <a:srgbClr val="FF0000"/>
                </a:solidFill>
              </a:rPr>
              <a:t> – clean up description</a:t>
            </a:r>
          </a:p>
          <a:p>
            <a:pPr marL="346075" lvl="0" indent="-111125">
              <a:buFont typeface="Arial" pitchFamily="34" charset="0"/>
              <a:buChar char="•"/>
            </a:pPr>
            <a:r>
              <a:rPr lang="en-US" sz="1800" dirty="0" smtClean="0">
                <a:solidFill>
                  <a:srgbClr val="FF0000"/>
                </a:solidFill>
              </a:rPr>
              <a:t>Change to use existing naming convention for attributes (r, r1, r2) also for X</a:t>
            </a:r>
          </a:p>
          <a:p>
            <a:pPr marL="346075" lvl="0" indent="-111125">
              <a:buFont typeface="Arial" pitchFamily="34" charset="0"/>
              <a:buChar char="•"/>
            </a:pPr>
            <a:r>
              <a:rPr lang="en-US" sz="1800" dirty="0" smtClean="0">
                <a:solidFill>
                  <a:srgbClr val="FF0000"/>
                </a:solidFill>
              </a:rPr>
              <a:t>Agree to add attributes with the above changes</a:t>
            </a: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r>
              <a:rPr lang="en-US" sz="1800" dirty="0" smtClean="0">
                <a:solidFill>
                  <a:schemeClr val="tx1"/>
                </a:solidFill>
              </a:rPr>
              <a:t>Additional attributes to </a:t>
            </a:r>
            <a:r>
              <a:rPr lang="en-US" sz="1800" dirty="0" err="1" smtClean="0">
                <a:solidFill>
                  <a:schemeClr val="tx1"/>
                </a:solidFill>
              </a:rPr>
              <a:t>EquivalentBranch</a:t>
            </a:r>
            <a:endParaRPr lang="en-US" sz="1800" dirty="0" smtClean="0">
              <a:solidFill>
                <a:schemeClr val="tx1"/>
              </a:solidFill>
            </a:endParaRPr>
          </a:p>
          <a:p>
            <a:pPr marL="342900" indent="-342900">
              <a:spcBef>
                <a:spcPct val="20000"/>
              </a:spcBef>
              <a:buClr>
                <a:srgbClr val="16206B"/>
              </a:buClr>
              <a:buFont typeface="Times" pitchFamily="18" charset="0"/>
              <a:buChar char="•"/>
            </a:pPr>
            <a:r>
              <a:rPr lang="en-US" sz="1800" dirty="0" smtClean="0">
                <a:solidFill>
                  <a:srgbClr val="FF0000"/>
                </a:solidFill>
              </a:rPr>
              <a:t>WG13 conclusion</a:t>
            </a:r>
          </a:p>
          <a:p>
            <a:pPr marL="342900" indent="-342900">
              <a:spcBef>
                <a:spcPct val="20000"/>
              </a:spcBef>
              <a:buClr>
                <a:srgbClr val="16206B"/>
              </a:buClr>
            </a:pPr>
            <a:r>
              <a:rPr lang="en-US" sz="1800" dirty="0" smtClean="0">
                <a:solidFill>
                  <a:srgbClr val="FF0000"/>
                </a:solidFill>
              </a:rPr>
              <a:t>	Agree to add all attributes</a:t>
            </a:r>
          </a:p>
          <a:p>
            <a:pPr marL="342900" indent="-342900">
              <a:spcBef>
                <a:spcPct val="20000"/>
              </a:spcBef>
              <a:buClr>
                <a:srgbClr val="16206B"/>
              </a:buClr>
              <a:buFont typeface="Times" pitchFamily="18" charset="0"/>
              <a:buChar char="•"/>
            </a:pPr>
            <a:endParaRPr lang="en-US" sz="1800" dirty="0">
              <a:solidFill>
                <a:srgbClr val="FF0000"/>
              </a:solidFill>
            </a:endParaRPr>
          </a:p>
        </p:txBody>
      </p:sp>
      <p:pic>
        <p:nvPicPr>
          <p:cNvPr id="115715" name="Picture 3"/>
          <p:cNvPicPr>
            <a:picLocks noChangeAspect="1" noChangeArrowheads="1"/>
          </p:cNvPicPr>
          <p:nvPr/>
        </p:nvPicPr>
        <p:blipFill>
          <a:blip r:embed="rId5" cstate="print"/>
          <a:srcRect/>
          <a:stretch>
            <a:fillRect/>
          </a:stretch>
        </p:blipFill>
        <p:spPr bwMode="auto">
          <a:xfrm>
            <a:off x="6596063" y="0"/>
            <a:ext cx="2547937" cy="4396673"/>
          </a:xfrm>
          <a:prstGeom prst="rect">
            <a:avLst/>
          </a:prstGeom>
          <a:noFill/>
          <a:ln w="9525">
            <a:noFill/>
            <a:miter lim="800000"/>
            <a:headEnd/>
            <a:tailEnd/>
          </a:ln>
        </p:spPr>
      </p:pic>
      <p:pic>
        <p:nvPicPr>
          <p:cNvPr id="115716" name="Picture 4"/>
          <p:cNvPicPr>
            <a:picLocks noChangeAspect="1" noChangeArrowheads="1"/>
          </p:cNvPicPr>
          <p:nvPr/>
        </p:nvPicPr>
        <p:blipFill>
          <a:blip r:embed="rId6" cstate="print"/>
          <a:srcRect/>
          <a:stretch>
            <a:fillRect/>
          </a:stretch>
        </p:blipFill>
        <p:spPr bwMode="auto">
          <a:xfrm>
            <a:off x="3638118" y="1172009"/>
            <a:ext cx="2693410" cy="550863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16738"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extensions</a:t>
            </a:r>
            <a:endParaRPr lang="en-GB" sz="2400" dirty="0" smtClean="0">
              <a:ea typeface="ＭＳ Ｐゴシック" pitchFamily="34" charset="-128"/>
            </a:endParaRPr>
          </a:p>
        </p:txBody>
      </p:sp>
      <p:sp>
        <p:nvSpPr>
          <p:cNvPr id="1030" name="Rectangle 9"/>
          <p:cNvSpPr txBox="1">
            <a:spLocks noChangeArrowheads="1"/>
          </p:cNvSpPr>
          <p:nvPr/>
        </p:nvSpPr>
        <p:spPr bwMode="auto">
          <a:xfrm>
            <a:off x="83130" y="783487"/>
            <a:ext cx="8783779" cy="4467385"/>
          </a:xfrm>
          <a:prstGeom prst="rect">
            <a:avLst/>
          </a:prstGeom>
          <a:noFill/>
          <a:ln w="9525">
            <a:noFill/>
            <a:miter lim="800000"/>
            <a:headEnd/>
            <a:tailEnd/>
          </a:ln>
        </p:spPr>
        <p:txBody>
          <a:bodyPr/>
          <a:lstStyle/>
          <a:p>
            <a:pPr marL="342900" indent="-342900">
              <a:spcBef>
                <a:spcPct val="20000"/>
              </a:spcBef>
              <a:buClr>
                <a:srgbClr val="16206B"/>
              </a:buClr>
              <a:buFont typeface="Times" pitchFamily="18" charset="0"/>
              <a:buChar char="•"/>
            </a:pPr>
            <a:r>
              <a:rPr lang="en-US" sz="1800" dirty="0" smtClean="0">
                <a:solidFill>
                  <a:schemeClr val="tx1"/>
                </a:solidFill>
              </a:rPr>
              <a:t>Rename </a:t>
            </a:r>
            <a:r>
              <a:rPr lang="en-US" sz="1800" dirty="0" err="1" smtClean="0">
                <a:solidFill>
                  <a:schemeClr val="tx1"/>
                </a:solidFill>
              </a:rPr>
              <a:t>xMedian</a:t>
            </a:r>
            <a:r>
              <a:rPr lang="en-US" sz="1800" dirty="0" smtClean="0">
                <a:solidFill>
                  <a:schemeClr val="tx1"/>
                </a:solidFill>
              </a:rPr>
              <a:t> to </a:t>
            </a:r>
            <a:r>
              <a:rPr lang="en-US" sz="1800" dirty="0" err="1" smtClean="0">
                <a:solidFill>
                  <a:schemeClr val="tx1"/>
                </a:solidFill>
              </a:rPr>
              <a:t>xMin</a:t>
            </a:r>
            <a:r>
              <a:rPr lang="en-US" sz="1800" dirty="0" smtClean="0">
                <a:solidFill>
                  <a:schemeClr val="tx1"/>
                </a:solidFill>
              </a:rPr>
              <a:t> – </a:t>
            </a:r>
            <a:r>
              <a:rPr lang="en-US" sz="1800" dirty="0" smtClean="0">
                <a:solidFill>
                  <a:srgbClr val="FF0000"/>
                </a:solidFill>
              </a:rPr>
              <a:t>agreement 7 July</a:t>
            </a:r>
          </a:p>
          <a:p>
            <a:pPr marL="342900" indent="-342900">
              <a:spcBef>
                <a:spcPct val="20000"/>
              </a:spcBef>
              <a:buClr>
                <a:srgbClr val="16206B"/>
              </a:buClr>
            </a:pPr>
            <a:r>
              <a:rPr lang="en-US" sz="1800" dirty="0" err="1" smtClean="0">
                <a:solidFill>
                  <a:schemeClr val="tx1"/>
                </a:solidFill>
              </a:rPr>
              <a:t>PhaseTapChangerNonLinear.xMax</a:t>
            </a:r>
            <a:endParaRPr lang="en-US" sz="1800" dirty="0" smtClean="0">
              <a:solidFill>
                <a:schemeClr val="tx1"/>
              </a:solidFill>
            </a:endParaRPr>
          </a:p>
          <a:p>
            <a:pPr marL="342900" indent="-342900">
              <a:spcBef>
                <a:spcPct val="20000"/>
              </a:spcBef>
              <a:buClr>
                <a:srgbClr val="16206B"/>
              </a:buClr>
            </a:pPr>
            <a:r>
              <a:rPr lang="en-US" sz="1800" dirty="0" err="1" smtClean="0">
                <a:solidFill>
                  <a:schemeClr val="tx1"/>
                </a:solidFill>
              </a:rPr>
              <a:t>PhaseTapChangerNonLinear.xMin</a:t>
            </a:r>
            <a:endParaRPr lang="en-US" sz="1800" dirty="0" smtClean="0">
              <a:solidFill>
                <a:schemeClr val="tx1"/>
              </a:solidFill>
            </a:endParaRPr>
          </a:p>
          <a:p>
            <a:pPr marL="342900" indent="-342900">
              <a:spcBef>
                <a:spcPct val="20000"/>
              </a:spcBef>
              <a:buClr>
                <a:srgbClr val="16206B"/>
              </a:buClr>
            </a:pPr>
            <a:r>
              <a:rPr lang="en-US" sz="1800" dirty="0" smtClean="0">
                <a:solidFill>
                  <a:schemeClr val="tx1"/>
                </a:solidFill>
              </a:rPr>
              <a:t>instead of </a:t>
            </a:r>
          </a:p>
          <a:p>
            <a:pPr marL="342900" indent="-342900">
              <a:spcBef>
                <a:spcPct val="20000"/>
              </a:spcBef>
              <a:buClr>
                <a:srgbClr val="16206B"/>
              </a:buClr>
            </a:pPr>
            <a:r>
              <a:rPr lang="en-US" sz="1800" dirty="0" smtClean="0">
                <a:solidFill>
                  <a:schemeClr val="tx1"/>
                </a:solidFill>
              </a:rPr>
              <a:t>&lt;</a:t>
            </a:r>
            <a:r>
              <a:rPr lang="en-US" sz="1800" dirty="0" err="1" smtClean="0">
                <a:solidFill>
                  <a:schemeClr val="tx1"/>
                </a:solidFill>
              </a:rPr>
              <a:t>cim:PhaseTapChangerNonLinear.xMax</a:t>
            </a:r>
            <a:r>
              <a:rPr lang="en-US" sz="1800" dirty="0" smtClean="0">
                <a:solidFill>
                  <a:schemeClr val="tx1"/>
                </a:solidFill>
              </a:rPr>
              <a:t>&gt;0.0001&lt;/</a:t>
            </a:r>
            <a:r>
              <a:rPr lang="en-US" sz="1800" dirty="0" err="1" smtClean="0">
                <a:solidFill>
                  <a:schemeClr val="tx1"/>
                </a:solidFill>
              </a:rPr>
              <a:t>cim:PhaseTapChangerNonLinear.xMax</a:t>
            </a:r>
            <a:r>
              <a:rPr lang="en-US" sz="1800" dirty="0" smtClean="0">
                <a:solidFill>
                  <a:schemeClr val="tx1"/>
                </a:solidFill>
              </a:rPr>
              <a:t>&gt;</a:t>
            </a:r>
          </a:p>
          <a:p>
            <a:pPr marL="342900" indent="-342900">
              <a:spcBef>
                <a:spcPct val="20000"/>
              </a:spcBef>
              <a:buClr>
                <a:srgbClr val="16206B"/>
              </a:buClr>
            </a:pPr>
            <a:r>
              <a:rPr lang="en-US" sz="1800" dirty="0" smtClean="0">
                <a:solidFill>
                  <a:schemeClr val="tx1"/>
                </a:solidFill>
              </a:rPr>
              <a:t>&lt;</a:t>
            </a:r>
            <a:r>
              <a:rPr lang="en-US" sz="1800" dirty="0" err="1" smtClean="0">
                <a:solidFill>
                  <a:schemeClr val="tx1"/>
                </a:solidFill>
              </a:rPr>
              <a:t>cim:PhaseTapChangerNonLinear.xMedian</a:t>
            </a:r>
            <a:r>
              <a:rPr lang="en-US" sz="1800" dirty="0" smtClean="0">
                <a:solidFill>
                  <a:schemeClr val="tx1"/>
                </a:solidFill>
              </a:rPr>
              <a:t>&gt;0.0001&lt;/</a:t>
            </a:r>
            <a:r>
              <a:rPr lang="en-US" sz="1800" dirty="0" err="1" smtClean="0">
                <a:solidFill>
                  <a:schemeClr val="tx1"/>
                </a:solidFill>
              </a:rPr>
              <a:t>cim:PhaseTapChangerNonLinear.xMedian</a:t>
            </a:r>
            <a:r>
              <a:rPr lang="en-US" sz="1800" dirty="0" smtClean="0">
                <a:solidFill>
                  <a:schemeClr val="tx1"/>
                </a:solidFill>
              </a:rPr>
              <a:t>&gt;</a:t>
            </a:r>
          </a:p>
          <a:p>
            <a:pPr marL="342900" indent="-342900">
              <a:spcBef>
                <a:spcPct val="20000"/>
              </a:spcBef>
              <a:buClr>
                <a:srgbClr val="16206B"/>
              </a:buClr>
              <a:buFont typeface="Times" pitchFamily="18" charset="0"/>
              <a:buChar char="•"/>
            </a:pPr>
            <a:r>
              <a:rPr lang="en-US" sz="1800" dirty="0" smtClean="0">
                <a:solidFill>
                  <a:srgbClr val="FF0000"/>
                </a:solidFill>
              </a:rPr>
              <a:t>No change now. Issue to WG 13</a:t>
            </a:r>
          </a:p>
          <a:p>
            <a:pPr marL="342900" indent="-342900">
              <a:spcBef>
                <a:spcPct val="20000"/>
              </a:spcBef>
              <a:buClr>
                <a:srgbClr val="16206B"/>
              </a:buClr>
            </a:pPr>
            <a:r>
              <a:rPr lang="en-US" sz="1800" dirty="0" smtClean="0">
                <a:solidFill>
                  <a:schemeClr val="tx1"/>
                </a:solidFill>
              </a:rPr>
              <a:t>Note to </a:t>
            </a:r>
            <a:r>
              <a:rPr lang="en-US" sz="1800" dirty="0" err="1" smtClean="0">
                <a:solidFill>
                  <a:schemeClr val="tx1"/>
                </a:solidFill>
              </a:rPr>
              <a:t>PhaseTapChangerNonLinear</a:t>
            </a:r>
            <a:r>
              <a:rPr lang="en-US" sz="1800" dirty="0" smtClean="0">
                <a:solidFill>
                  <a:schemeClr val="tx1"/>
                </a:solidFill>
              </a:rPr>
              <a:t> in the profile: " </a:t>
            </a:r>
            <a:r>
              <a:rPr lang="en-US" sz="1800" dirty="0" err="1" smtClean="0">
                <a:solidFill>
                  <a:schemeClr val="tx1"/>
                </a:solidFill>
              </a:rPr>
              <a:t>xMedian</a:t>
            </a:r>
            <a:r>
              <a:rPr lang="en-US" sz="1800" dirty="0" smtClean="0">
                <a:solidFill>
                  <a:schemeClr val="tx1"/>
                </a:solidFill>
              </a:rPr>
              <a:t> to be considered as </a:t>
            </a:r>
            <a:r>
              <a:rPr lang="en-US" sz="1800" dirty="0" err="1" smtClean="0">
                <a:solidFill>
                  <a:schemeClr val="tx1"/>
                </a:solidFill>
              </a:rPr>
              <a:t>xMin</a:t>
            </a:r>
            <a:r>
              <a:rPr lang="en-US" sz="1800" dirty="0" smtClean="0">
                <a:solidFill>
                  <a:schemeClr val="tx1"/>
                </a:solidFill>
              </a:rPr>
              <a:t> - the reactance at the minimum tap step.“</a:t>
            </a:r>
          </a:p>
          <a:p>
            <a:pPr marL="342900" indent="-342900">
              <a:spcBef>
                <a:spcPct val="20000"/>
              </a:spcBef>
              <a:buClr>
                <a:srgbClr val="16206B"/>
              </a:buClr>
            </a:pPr>
            <a:r>
              <a:rPr lang="en-US" sz="1800" dirty="0" smtClean="0">
                <a:solidFill>
                  <a:srgbClr val="FF0000"/>
                </a:solidFill>
              </a:rPr>
              <a:t>WG13 conclusion</a:t>
            </a:r>
          </a:p>
          <a:p>
            <a:pPr lvl="0">
              <a:buFont typeface="Arial" pitchFamily="34" charset="0"/>
              <a:buChar char="•"/>
            </a:pPr>
            <a:r>
              <a:rPr lang="en-US" sz="1800" dirty="0" smtClean="0">
                <a:solidFill>
                  <a:srgbClr val="FF0000"/>
                </a:solidFill>
              </a:rPr>
              <a:t>Agree to replace </a:t>
            </a:r>
            <a:r>
              <a:rPr lang="en-US" sz="1800" dirty="0" err="1" smtClean="0">
                <a:solidFill>
                  <a:srgbClr val="FF0000"/>
                </a:solidFill>
              </a:rPr>
              <a:t>xMedian</a:t>
            </a:r>
            <a:r>
              <a:rPr lang="en-US" sz="1800" dirty="0" smtClean="0">
                <a:solidFill>
                  <a:srgbClr val="FF0000"/>
                </a:solidFill>
              </a:rPr>
              <a:t> with </a:t>
            </a:r>
            <a:r>
              <a:rPr lang="en-US" sz="1800" dirty="0" err="1" smtClean="0">
                <a:solidFill>
                  <a:srgbClr val="FF0000"/>
                </a:solidFill>
              </a:rPr>
              <a:t>xMin</a:t>
            </a:r>
            <a:r>
              <a:rPr lang="en-US" sz="1800" dirty="0" smtClean="0">
                <a:solidFill>
                  <a:srgbClr val="FF0000"/>
                </a:solidFill>
              </a:rPr>
              <a:t>.</a:t>
            </a:r>
          </a:p>
          <a:p>
            <a:pPr>
              <a:buFont typeface="Arial" pitchFamily="34" charset="0"/>
              <a:buChar char="•"/>
            </a:pPr>
            <a:r>
              <a:rPr lang="en-US" sz="1800" dirty="0" smtClean="0">
                <a:solidFill>
                  <a:srgbClr val="FF0000"/>
                </a:solidFill>
              </a:rPr>
              <a:t>Check how this affects the text in 301. </a:t>
            </a: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a:solidFill>
                <a:schemeClr val="tx1"/>
              </a:solidFill>
            </a:endParaRPr>
          </a:p>
        </p:txBody>
      </p:sp>
      <p:pic>
        <p:nvPicPr>
          <p:cNvPr id="116739" name="Picture 3"/>
          <p:cNvPicPr>
            <a:picLocks noChangeAspect="1" noChangeArrowheads="1"/>
          </p:cNvPicPr>
          <p:nvPr/>
        </p:nvPicPr>
        <p:blipFill>
          <a:blip r:embed="rId5" cstate="print"/>
          <a:srcRect/>
          <a:stretch>
            <a:fillRect/>
          </a:stretch>
        </p:blipFill>
        <p:spPr bwMode="auto">
          <a:xfrm>
            <a:off x="5928686" y="4023447"/>
            <a:ext cx="3215314" cy="283455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17762"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extensions</a:t>
            </a:r>
            <a:endParaRPr lang="en-GB" sz="2400" dirty="0" smtClean="0">
              <a:ea typeface="ＭＳ Ｐゴシック" pitchFamily="34" charset="-128"/>
            </a:endParaRPr>
          </a:p>
        </p:txBody>
      </p:sp>
      <p:sp>
        <p:nvSpPr>
          <p:cNvPr id="1030" name="Rectangle 9"/>
          <p:cNvSpPr txBox="1">
            <a:spLocks noChangeArrowheads="1"/>
          </p:cNvSpPr>
          <p:nvPr/>
        </p:nvSpPr>
        <p:spPr bwMode="auto">
          <a:xfrm>
            <a:off x="83131" y="797343"/>
            <a:ext cx="5597234" cy="5589602"/>
          </a:xfrm>
          <a:prstGeom prst="rect">
            <a:avLst/>
          </a:prstGeom>
          <a:solidFill>
            <a:schemeClr val="bg1"/>
          </a:solidFill>
          <a:ln w="9525">
            <a:noFill/>
            <a:miter lim="800000"/>
            <a:headEnd/>
            <a:tailEnd/>
          </a:ln>
        </p:spPr>
        <p:txBody>
          <a:bodyPr/>
          <a:lstStyle/>
          <a:p>
            <a:pPr marL="342900" indent="-342900">
              <a:spcBef>
                <a:spcPct val="20000"/>
              </a:spcBef>
              <a:buClr>
                <a:srgbClr val="16206B"/>
              </a:buClr>
              <a:buFont typeface="Times" pitchFamily="18" charset="0"/>
              <a:buChar char="•"/>
            </a:pPr>
            <a:r>
              <a:rPr lang="en-US" sz="1600" dirty="0" smtClean="0">
                <a:solidFill>
                  <a:schemeClr val="tx1"/>
                </a:solidFill>
              </a:rPr>
              <a:t>Additional attributes to </a:t>
            </a:r>
            <a:r>
              <a:rPr lang="en-US" sz="1600" dirty="0" err="1" smtClean="0">
                <a:solidFill>
                  <a:schemeClr val="tx1"/>
                </a:solidFill>
              </a:rPr>
              <a:t>AsynchronousMachine</a:t>
            </a:r>
            <a:endParaRPr lang="en-US" sz="1600" dirty="0" smtClean="0">
              <a:solidFill>
                <a:schemeClr val="tx1"/>
              </a:solidFill>
            </a:endParaRPr>
          </a:p>
          <a:p>
            <a:pPr marL="342900" indent="-342900">
              <a:spcBef>
                <a:spcPct val="20000"/>
              </a:spcBef>
              <a:buClr>
                <a:srgbClr val="16206B"/>
              </a:buClr>
              <a:buFont typeface="Times" pitchFamily="18" charset="0"/>
              <a:buChar char="•"/>
            </a:pPr>
            <a:r>
              <a:rPr lang="en-US" sz="1600" dirty="0" smtClean="0">
                <a:solidFill>
                  <a:srgbClr val="FF0000"/>
                </a:solidFill>
              </a:rPr>
              <a:t>WG13 conclusion:</a:t>
            </a:r>
          </a:p>
          <a:p>
            <a:pPr lvl="0">
              <a:buFont typeface="Arial" pitchFamily="34" charset="0"/>
              <a:buChar char="•"/>
            </a:pPr>
            <a:r>
              <a:rPr lang="en-US" sz="1600" dirty="0" smtClean="0">
                <a:solidFill>
                  <a:srgbClr val="FF0000"/>
                </a:solidFill>
              </a:rPr>
              <a:t>Attribute </a:t>
            </a:r>
            <a:r>
              <a:rPr lang="en-US" sz="1600" dirty="0" err="1" smtClean="0">
                <a:solidFill>
                  <a:srgbClr val="FF0000"/>
                </a:solidFill>
              </a:rPr>
              <a:t>nominalFrequency</a:t>
            </a:r>
            <a:r>
              <a:rPr lang="en-US" sz="1600" dirty="0" smtClean="0">
                <a:solidFill>
                  <a:srgbClr val="FF0000"/>
                </a:solidFill>
              </a:rPr>
              <a:t> needs more description. </a:t>
            </a:r>
            <a:r>
              <a:rPr lang="en-US" sz="1600" dirty="0" smtClean="0">
                <a:solidFill>
                  <a:srgbClr val="00B050"/>
                </a:solidFill>
              </a:rPr>
              <a:t>Nameplate data </a:t>
            </a:r>
            <a:r>
              <a:rPr lang="en-US" sz="1600" dirty="0" smtClean="0">
                <a:solidFill>
                  <a:srgbClr val="00B050"/>
                </a:solidFill>
              </a:rPr>
              <a:t>gives </a:t>
            </a:r>
            <a:r>
              <a:rPr lang="en-US" sz="1600" dirty="0" smtClean="0">
                <a:solidFill>
                  <a:srgbClr val="00B050"/>
                </a:solidFill>
              </a:rPr>
              <a:t>info if the machine is 50/60 Hz</a:t>
            </a:r>
          </a:p>
          <a:p>
            <a:pPr lvl="0">
              <a:buFont typeface="Arial" pitchFamily="34" charset="0"/>
              <a:buChar char="•"/>
            </a:pPr>
            <a:r>
              <a:rPr lang="en-US" sz="1600" dirty="0" smtClean="0">
                <a:solidFill>
                  <a:srgbClr val="FF0000"/>
                </a:solidFill>
              </a:rPr>
              <a:t>Attribute </a:t>
            </a:r>
            <a:r>
              <a:rPr lang="en-US" sz="1600" dirty="0" err="1" smtClean="0">
                <a:solidFill>
                  <a:srgbClr val="FF0000"/>
                </a:solidFill>
              </a:rPr>
              <a:t>nominalSpeed</a:t>
            </a:r>
            <a:r>
              <a:rPr lang="en-US" sz="1600" dirty="0" smtClean="0">
                <a:solidFill>
                  <a:srgbClr val="FF0000"/>
                </a:solidFill>
              </a:rPr>
              <a:t> needs more description. </a:t>
            </a:r>
            <a:r>
              <a:rPr lang="en-US" sz="1600" dirty="0" smtClean="0">
                <a:solidFill>
                  <a:srgbClr val="00B050"/>
                </a:solidFill>
              </a:rPr>
              <a:t>Nameplate data. Depends on the slip and number of pole pairs.</a:t>
            </a:r>
          </a:p>
          <a:p>
            <a:pPr lvl="0">
              <a:buFont typeface="Arial" pitchFamily="34" charset="0"/>
              <a:buChar char="•"/>
            </a:pPr>
            <a:r>
              <a:rPr lang="en-US" sz="1600" dirty="0" smtClean="0">
                <a:solidFill>
                  <a:srgbClr val="FF0000"/>
                </a:solidFill>
              </a:rPr>
              <a:t>Is “</a:t>
            </a:r>
            <a:r>
              <a:rPr lang="en-US" sz="1600" dirty="0" err="1" smtClean="0">
                <a:solidFill>
                  <a:srgbClr val="FF0000"/>
                </a:solidFill>
              </a:rPr>
              <a:t>ratedP</a:t>
            </a:r>
            <a:r>
              <a:rPr lang="en-US" sz="1600" dirty="0" smtClean="0">
                <a:solidFill>
                  <a:srgbClr val="FF0000"/>
                </a:solidFill>
              </a:rPr>
              <a:t>” the best name for mechanical power?  Would </a:t>
            </a:r>
            <a:r>
              <a:rPr lang="en-US" sz="1600" dirty="0" err="1" smtClean="0">
                <a:solidFill>
                  <a:srgbClr val="FF0000"/>
                </a:solidFill>
              </a:rPr>
              <a:t>ratedMechanicalPower</a:t>
            </a:r>
            <a:r>
              <a:rPr lang="en-US" sz="1600" dirty="0" smtClean="0">
                <a:solidFill>
                  <a:srgbClr val="FF0000"/>
                </a:solidFill>
              </a:rPr>
              <a:t> be better? </a:t>
            </a:r>
            <a:r>
              <a:rPr lang="en-US" sz="1600" dirty="0" smtClean="0">
                <a:solidFill>
                  <a:srgbClr val="00B050"/>
                </a:solidFill>
              </a:rPr>
              <a:t>OK</a:t>
            </a:r>
            <a:r>
              <a:rPr lang="en-US" sz="1600" dirty="0" smtClean="0">
                <a:solidFill>
                  <a:srgbClr val="FF0000"/>
                </a:solidFill>
              </a:rPr>
              <a:t>  Should this be </a:t>
            </a:r>
            <a:r>
              <a:rPr lang="en-US" sz="1600" dirty="0" err="1" smtClean="0">
                <a:solidFill>
                  <a:srgbClr val="FF0000"/>
                </a:solidFill>
              </a:rPr>
              <a:t>ActivePower</a:t>
            </a:r>
            <a:r>
              <a:rPr lang="en-US" sz="1600" dirty="0" smtClean="0">
                <a:solidFill>
                  <a:srgbClr val="FF0000"/>
                </a:solidFill>
              </a:rPr>
              <a:t>? </a:t>
            </a:r>
            <a:r>
              <a:rPr lang="en-US" sz="1600" dirty="0" smtClean="0">
                <a:solidFill>
                  <a:srgbClr val="00B050"/>
                </a:solidFill>
              </a:rPr>
              <a:t>OK - Watts</a:t>
            </a:r>
          </a:p>
          <a:p>
            <a:pPr lvl="0">
              <a:buFont typeface="Arial" pitchFamily="34" charset="0"/>
              <a:buChar char="•"/>
            </a:pPr>
            <a:r>
              <a:rPr lang="en-US" sz="1600" dirty="0" smtClean="0">
                <a:solidFill>
                  <a:srgbClr val="FF0000"/>
                </a:solidFill>
              </a:rPr>
              <a:t>Description of “reversible” needs to be expanded. </a:t>
            </a:r>
            <a:r>
              <a:rPr lang="en-US" sz="1600" dirty="0" smtClean="0">
                <a:solidFill>
                  <a:srgbClr val="00B050"/>
                </a:solidFill>
              </a:rPr>
              <a:t>To be checked in IEC60909</a:t>
            </a:r>
          </a:p>
          <a:p>
            <a:pPr lvl="0">
              <a:buFont typeface="Arial" pitchFamily="34" charset="0"/>
              <a:buChar char="•"/>
            </a:pPr>
            <a:r>
              <a:rPr lang="en-US" sz="1600" dirty="0" smtClean="0">
                <a:solidFill>
                  <a:srgbClr val="FF0000"/>
                </a:solidFill>
              </a:rPr>
              <a:t>Need to add description on “type” attribute.  Does this attribute conflict with </a:t>
            </a:r>
            <a:r>
              <a:rPr lang="en-US" sz="1600" dirty="0" smtClean="0">
                <a:solidFill>
                  <a:srgbClr val="FF0000"/>
                </a:solidFill>
              </a:rPr>
              <a:t>the </a:t>
            </a:r>
            <a:r>
              <a:rPr lang="en-US" sz="1600" dirty="0" smtClean="0">
                <a:solidFill>
                  <a:srgbClr val="FF0000"/>
                </a:solidFill>
              </a:rPr>
              <a:t>subtypes of </a:t>
            </a:r>
            <a:r>
              <a:rPr lang="en-US" sz="1600" dirty="0" err="1" smtClean="0">
                <a:solidFill>
                  <a:srgbClr val="FF0000"/>
                </a:solidFill>
              </a:rPr>
              <a:t>AsynchronousMachine</a:t>
            </a:r>
            <a:r>
              <a:rPr lang="en-US" sz="1600" dirty="0" smtClean="0">
                <a:solidFill>
                  <a:srgbClr val="FF0000"/>
                </a:solidFill>
              </a:rPr>
              <a:t> (</a:t>
            </a:r>
            <a:r>
              <a:rPr lang="en-US" sz="1600" dirty="0" err="1" smtClean="0">
                <a:solidFill>
                  <a:srgbClr val="FF0000"/>
                </a:solidFill>
              </a:rPr>
              <a:t>GenAsync</a:t>
            </a:r>
            <a:r>
              <a:rPr lang="en-US" sz="1600" dirty="0" smtClean="0">
                <a:solidFill>
                  <a:srgbClr val="FF0000"/>
                </a:solidFill>
              </a:rPr>
              <a:t> and </a:t>
            </a:r>
            <a:r>
              <a:rPr lang="en-US" sz="1600" dirty="0" err="1" smtClean="0">
                <a:solidFill>
                  <a:srgbClr val="FF0000"/>
                </a:solidFill>
              </a:rPr>
              <a:t>MotorAsync</a:t>
            </a:r>
            <a:r>
              <a:rPr lang="en-US" sz="1600" dirty="0" smtClean="0">
                <a:solidFill>
                  <a:srgbClr val="FF0000"/>
                </a:solidFill>
              </a:rPr>
              <a:t>)?</a:t>
            </a:r>
          </a:p>
          <a:p>
            <a:pPr lvl="0">
              <a:buFont typeface="Arial" pitchFamily="34" charset="0"/>
              <a:buChar char="•"/>
            </a:pPr>
            <a:endParaRPr lang="en-US" sz="1600" dirty="0" smtClean="0">
              <a:solidFill>
                <a:srgbClr val="FF0000"/>
              </a:solidFill>
            </a:endParaRPr>
          </a:p>
          <a:p>
            <a:pPr marL="342900" indent="-342900">
              <a:spcBef>
                <a:spcPct val="20000"/>
              </a:spcBef>
              <a:buClr>
                <a:srgbClr val="16206B"/>
              </a:buClr>
              <a:buFont typeface="Times" pitchFamily="18" charset="0"/>
              <a:buChar char="•"/>
            </a:pPr>
            <a:r>
              <a:rPr lang="en-US" sz="1600" dirty="0" smtClean="0">
                <a:solidFill>
                  <a:schemeClr val="tx1"/>
                </a:solidFill>
              </a:rPr>
              <a:t>New enumeration: </a:t>
            </a:r>
            <a:r>
              <a:rPr lang="en-US" sz="1600" dirty="0" err="1" smtClean="0">
                <a:solidFill>
                  <a:schemeClr val="tx1"/>
                </a:solidFill>
              </a:rPr>
              <a:t>AsynchronousMachineType</a:t>
            </a:r>
            <a:endParaRPr lang="en-US" sz="1600" dirty="0" smtClean="0">
              <a:solidFill>
                <a:schemeClr val="tx1"/>
              </a:solidFill>
            </a:endParaRPr>
          </a:p>
          <a:p>
            <a:pPr marL="342900" indent="-342900">
              <a:spcBef>
                <a:spcPct val="20000"/>
              </a:spcBef>
              <a:buClr>
                <a:srgbClr val="16206B"/>
              </a:buClr>
              <a:buFont typeface="Times" pitchFamily="18" charset="0"/>
              <a:buChar char="•"/>
            </a:pPr>
            <a:r>
              <a:rPr lang="en-US" sz="1600" dirty="0" smtClean="0">
                <a:solidFill>
                  <a:srgbClr val="FF0000"/>
                </a:solidFill>
              </a:rPr>
              <a:t>WG13 conclusion</a:t>
            </a:r>
          </a:p>
          <a:p>
            <a:pPr lvl="0">
              <a:buFont typeface="Arial" pitchFamily="34" charset="0"/>
              <a:buChar char="•"/>
            </a:pPr>
            <a:r>
              <a:rPr lang="en-US" sz="1600" dirty="0" smtClean="0">
                <a:solidFill>
                  <a:srgbClr val="FF0000"/>
                </a:solidFill>
              </a:rPr>
              <a:t>Name should be </a:t>
            </a:r>
            <a:r>
              <a:rPr lang="en-US" sz="1600" dirty="0" err="1" smtClean="0">
                <a:solidFill>
                  <a:srgbClr val="FF0000"/>
                </a:solidFill>
              </a:rPr>
              <a:t>AsynchronousMachineKind</a:t>
            </a:r>
            <a:endParaRPr lang="en-US" sz="1600" dirty="0" smtClean="0">
              <a:solidFill>
                <a:srgbClr val="FF0000"/>
              </a:solidFill>
            </a:endParaRPr>
          </a:p>
          <a:p>
            <a:pPr lvl="0">
              <a:buFont typeface="Arial" pitchFamily="34" charset="0"/>
              <a:buChar char="•"/>
            </a:pPr>
            <a:r>
              <a:rPr lang="en-US" sz="1600" dirty="0" smtClean="0">
                <a:solidFill>
                  <a:srgbClr val="FF0000"/>
                </a:solidFill>
              </a:rPr>
              <a:t>Need description on the values</a:t>
            </a:r>
          </a:p>
          <a:p>
            <a:pPr marL="342900" indent="-342900">
              <a:spcBef>
                <a:spcPct val="20000"/>
              </a:spcBef>
              <a:buClr>
                <a:srgbClr val="16206B"/>
              </a:buClr>
              <a:buFont typeface="Times" pitchFamily="18" charset="0"/>
              <a:buChar char="•"/>
            </a:pPr>
            <a:endParaRPr lang="en-US" sz="1600" dirty="0" smtClean="0">
              <a:solidFill>
                <a:schemeClr val="tx1"/>
              </a:solidFill>
            </a:endParaRPr>
          </a:p>
          <a:p>
            <a:pPr marL="342900" indent="-342900">
              <a:spcBef>
                <a:spcPct val="20000"/>
              </a:spcBef>
              <a:buClr>
                <a:srgbClr val="16206B"/>
              </a:buClr>
              <a:buFont typeface="Times" pitchFamily="18" charset="0"/>
              <a:buChar char="•"/>
            </a:pPr>
            <a:endParaRPr lang="en-US" sz="1600" dirty="0">
              <a:solidFill>
                <a:schemeClr val="tx1"/>
              </a:solidFill>
            </a:endParaRPr>
          </a:p>
        </p:txBody>
      </p:sp>
      <p:pic>
        <p:nvPicPr>
          <p:cNvPr id="117763" name="Picture 3"/>
          <p:cNvPicPr>
            <a:picLocks noChangeAspect="1" noChangeArrowheads="1"/>
          </p:cNvPicPr>
          <p:nvPr/>
        </p:nvPicPr>
        <p:blipFill>
          <a:blip r:embed="rId5" cstate="print"/>
          <a:srcRect/>
          <a:stretch>
            <a:fillRect/>
          </a:stretch>
        </p:blipFill>
        <p:spPr bwMode="auto">
          <a:xfrm>
            <a:off x="5555673" y="0"/>
            <a:ext cx="3588327" cy="5082180"/>
          </a:xfrm>
          <a:prstGeom prst="rect">
            <a:avLst/>
          </a:prstGeom>
          <a:noFill/>
          <a:ln w="9525">
            <a:noFill/>
            <a:miter lim="800000"/>
            <a:headEnd/>
            <a:tailEnd/>
          </a:ln>
        </p:spPr>
      </p:pic>
      <p:pic>
        <p:nvPicPr>
          <p:cNvPr id="117764" name="Picture 4"/>
          <p:cNvPicPr>
            <a:picLocks noChangeAspect="1" noChangeArrowheads="1"/>
          </p:cNvPicPr>
          <p:nvPr/>
        </p:nvPicPr>
        <p:blipFill>
          <a:blip r:embed="rId6" cstate="print"/>
          <a:srcRect/>
          <a:stretch>
            <a:fillRect/>
          </a:stretch>
        </p:blipFill>
        <p:spPr bwMode="auto">
          <a:xfrm>
            <a:off x="6588585" y="5392881"/>
            <a:ext cx="2555415" cy="1285009"/>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18786"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extensions</a:t>
            </a:r>
            <a:endParaRPr lang="en-GB" sz="2400" dirty="0" smtClean="0">
              <a:ea typeface="ＭＳ Ｐゴシック" pitchFamily="34" charset="-128"/>
            </a:endParaRPr>
          </a:p>
        </p:txBody>
      </p:sp>
      <p:sp>
        <p:nvSpPr>
          <p:cNvPr id="1030" name="Rectangle 9"/>
          <p:cNvSpPr txBox="1">
            <a:spLocks noChangeArrowheads="1"/>
          </p:cNvSpPr>
          <p:nvPr/>
        </p:nvSpPr>
        <p:spPr bwMode="auto">
          <a:xfrm>
            <a:off x="83130" y="1212993"/>
            <a:ext cx="4516579" cy="5270934"/>
          </a:xfrm>
          <a:prstGeom prst="rect">
            <a:avLst/>
          </a:prstGeom>
          <a:noFill/>
          <a:ln w="9525">
            <a:noFill/>
            <a:miter lim="800000"/>
            <a:headEnd/>
            <a:tailEnd/>
          </a:ln>
        </p:spPr>
        <p:txBody>
          <a:bodyPr/>
          <a:lstStyle/>
          <a:p>
            <a:pPr marL="342900" indent="-342900">
              <a:spcBef>
                <a:spcPct val="20000"/>
              </a:spcBef>
              <a:buClr>
                <a:srgbClr val="16206B"/>
              </a:buClr>
              <a:buFont typeface="Times" pitchFamily="18" charset="0"/>
              <a:buChar char="•"/>
            </a:pPr>
            <a:r>
              <a:rPr lang="en-US" sz="1800" dirty="0" smtClean="0">
                <a:solidFill>
                  <a:schemeClr val="tx1"/>
                </a:solidFill>
              </a:rPr>
              <a:t>New enumeration used in the Dynamics package – GovCT1 model</a:t>
            </a: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pPr>
            <a:endParaRPr lang="en-US" sz="1800" dirty="0">
              <a:solidFill>
                <a:schemeClr val="tx1"/>
              </a:solidFill>
            </a:endParaRPr>
          </a:p>
        </p:txBody>
      </p:sp>
      <p:pic>
        <p:nvPicPr>
          <p:cNvPr id="118787" name="Picture 3"/>
          <p:cNvPicPr>
            <a:picLocks noChangeAspect="1" noChangeArrowheads="1"/>
          </p:cNvPicPr>
          <p:nvPr/>
        </p:nvPicPr>
        <p:blipFill>
          <a:blip r:embed="rId5" cstate="print"/>
          <a:srcRect/>
          <a:stretch>
            <a:fillRect/>
          </a:stretch>
        </p:blipFill>
        <p:spPr bwMode="auto">
          <a:xfrm>
            <a:off x="5822371" y="1343891"/>
            <a:ext cx="2804935" cy="1986829"/>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09570"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41316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0" y="1768221"/>
          <a:ext cx="9144000" cy="850288"/>
        </p:xfrm>
        <a:graphic>
          <a:graphicData uri="http://schemas.openxmlformats.org/drawingml/2006/table">
            <a:tbl>
              <a:tblPr/>
              <a:tblGrid>
                <a:gridCol w="494428"/>
                <a:gridCol w="3603504"/>
                <a:gridCol w="5046068"/>
              </a:tblGrid>
              <a:tr h="850288">
                <a:tc>
                  <a:txBody>
                    <a:bodyPr/>
                    <a:lstStyle/>
                    <a:p>
                      <a:pPr algn="just">
                        <a:lnSpc>
                          <a:spcPct val="115000"/>
                        </a:lnSpc>
                        <a:spcAft>
                          <a:spcPts val="0"/>
                        </a:spcAft>
                      </a:pPr>
                      <a:r>
                        <a:rPr lang="en-GB" sz="1600">
                          <a:latin typeface="Arial"/>
                          <a:ea typeface="Times New Roman"/>
                          <a:cs typeface="Times New Roman"/>
                        </a:rPr>
                        <a:t>1</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600" dirty="0">
                          <a:latin typeface="Arial"/>
                          <a:ea typeface="Times New Roman"/>
                          <a:cs typeface="Times New Roman"/>
                        </a:rPr>
                        <a:t>Switch class</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latin typeface="Arial"/>
                          <a:ea typeface="Times New Roman"/>
                          <a:cs typeface="Times New Roman"/>
                        </a:rPr>
                        <a:t>"retained" attribute should be added to 61970-452 as required. ENTSO-E profile will also use this attribute.</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277091" y="2743197"/>
            <a:ext cx="8589818" cy="4031673"/>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What is the status?</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rPr>
              <a:t>WG13 conclusion:</a:t>
            </a:r>
          </a:p>
          <a:p>
            <a:pPr lvl="0">
              <a:buFont typeface="Arial" pitchFamily="34" charset="0"/>
              <a:buChar char="•"/>
            </a:pPr>
            <a:r>
              <a:rPr lang="en-US" dirty="0" smtClean="0">
                <a:solidFill>
                  <a:srgbClr val="FF0000"/>
                </a:solidFill>
              </a:rPr>
              <a:t>Agreed to expand the description to explain that flows on retained switches would normally be computed in power flow.</a:t>
            </a:r>
          </a:p>
          <a:p>
            <a:pPr>
              <a:buFont typeface="Arial" pitchFamily="34" charset="0"/>
              <a:buChar char="•"/>
            </a:pPr>
            <a:r>
              <a:rPr lang="en-US" dirty="0" smtClean="0">
                <a:solidFill>
                  <a:srgbClr val="FF0000"/>
                </a:solidFill>
              </a:rPr>
              <a:t>Agreed to make this required in 452.</a:t>
            </a:r>
          </a:p>
          <a:p>
            <a:r>
              <a:rPr lang="en-US" u="sng" dirty="0" smtClean="0">
                <a:solidFill>
                  <a:srgbClr val="FF0000"/>
                </a:solidFill>
              </a:rPr>
              <a:t>Switch Status</a:t>
            </a:r>
            <a:endParaRPr lang="en-US" dirty="0" smtClean="0">
              <a:solidFill>
                <a:srgbClr val="FF0000"/>
              </a:solidFill>
            </a:endParaRPr>
          </a:p>
          <a:p>
            <a:pPr lvl="0">
              <a:buFont typeface="Arial" pitchFamily="34" charset="0"/>
              <a:buChar char="•"/>
            </a:pPr>
            <a:r>
              <a:rPr lang="en-US" dirty="0" smtClean="0">
                <a:solidFill>
                  <a:srgbClr val="FF0000"/>
                </a:solidFill>
              </a:rPr>
              <a:t>Suggest adding </a:t>
            </a:r>
            <a:r>
              <a:rPr lang="en-US" dirty="0" err="1" smtClean="0">
                <a:solidFill>
                  <a:srgbClr val="FF0000"/>
                </a:solidFill>
              </a:rPr>
              <a:t>SvSwitch</a:t>
            </a:r>
            <a:r>
              <a:rPr lang="en-US" dirty="0" smtClean="0">
                <a:solidFill>
                  <a:srgbClr val="FF0000"/>
                </a:solidFill>
              </a:rPr>
              <a:t> to represent input or output status values.</a:t>
            </a:r>
          </a:p>
          <a:p>
            <a:pPr lvl="0">
              <a:buFont typeface="Arial" pitchFamily="34" charset="0"/>
              <a:buChar char="•"/>
            </a:pPr>
            <a:r>
              <a:rPr lang="en-US" dirty="0" smtClean="0">
                <a:solidFill>
                  <a:srgbClr val="FF0000"/>
                </a:solidFill>
              </a:rPr>
              <a:t>Further discussion is needed.</a:t>
            </a:r>
          </a:p>
          <a:p>
            <a:r>
              <a:rPr lang="en-US" dirty="0" smtClean="0"/>
              <a:t> </a:t>
            </a:r>
          </a:p>
          <a:p>
            <a:pPr>
              <a:buFont typeface="Arial" pitchFamily="34" charset="0"/>
              <a:buChar char="•"/>
            </a:pPr>
            <a:endParaRPr lang="en-US" dirty="0" smtClean="0">
              <a:solidFill>
                <a:srgbClr val="FF0000"/>
              </a:solidFill>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cs typeface="Arial" charset="0"/>
            </a:endParaRP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34146"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41316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263236" y="4835236"/>
            <a:ext cx="8589818" cy="117763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It is in</a:t>
            </a:r>
            <a:r>
              <a:rPr kumimoji="0" lang="en-US" sz="2400" b="1" i="0" u="none" strike="noStrike" cap="none" normalizeH="0" dirty="0" smtClean="0">
                <a:ln>
                  <a:noFill/>
                </a:ln>
                <a:solidFill>
                  <a:schemeClr val="tx1"/>
                </a:solidFill>
                <a:effectLst/>
                <a:latin typeface="Arial" charset="0"/>
                <a:cs typeface="Arial" charset="0"/>
              </a:rPr>
              <a:t> the scope of CIM for Dynamics project</a:t>
            </a:r>
            <a:endParaRPr kumimoji="0" lang="en-US" sz="2400" b="1" i="0" u="none" strike="noStrike" cap="none" normalizeH="0" baseline="0" dirty="0" smtClean="0">
              <a:ln>
                <a:noFill/>
              </a:ln>
              <a:solidFill>
                <a:schemeClr val="tx1"/>
              </a:solidFill>
              <a:effectLst/>
              <a:latin typeface="Arial" charset="0"/>
              <a:cs typeface="Arial" charset="0"/>
            </a:endParaRPr>
          </a:p>
        </p:txBody>
      </p:sp>
      <p:graphicFrame>
        <p:nvGraphicFramePr>
          <p:cNvPr id="10" name="Table 9"/>
          <p:cNvGraphicFramePr>
            <a:graphicFrameLocks noGrp="1"/>
          </p:cNvGraphicFramePr>
          <p:nvPr/>
        </p:nvGraphicFramePr>
        <p:xfrm>
          <a:off x="0" y="1706005"/>
          <a:ext cx="9144000" cy="2699004"/>
        </p:xfrm>
        <a:graphic>
          <a:graphicData uri="http://schemas.openxmlformats.org/drawingml/2006/table">
            <a:tbl>
              <a:tblPr/>
              <a:tblGrid>
                <a:gridCol w="494428"/>
                <a:gridCol w="3603503"/>
                <a:gridCol w="5046069"/>
              </a:tblGrid>
              <a:tr h="0">
                <a:tc>
                  <a:txBody>
                    <a:bodyPr/>
                    <a:lstStyle/>
                    <a:p>
                      <a:pPr algn="just">
                        <a:lnSpc>
                          <a:spcPct val="115000"/>
                        </a:lnSpc>
                        <a:spcAft>
                          <a:spcPts val="0"/>
                        </a:spcAft>
                      </a:pPr>
                      <a:r>
                        <a:rPr lang="en-GB" sz="1100">
                          <a:latin typeface="Arial"/>
                          <a:ea typeface="Times New Roman"/>
                          <a:cs typeface="Times New Roman"/>
                        </a:rPr>
                        <a:t>2</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latin typeface="Arial"/>
                          <a:ea typeface="Times New Roman"/>
                          <a:cs typeface="Times New Roman"/>
                        </a:rPr>
                        <a:t>Missing documentation for classes in the Dynamics package</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err="1">
                          <a:latin typeface="Arial"/>
                          <a:ea typeface="Times New Roman"/>
                          <a:cs typeface="Times New Roman"/>
                        </a:rPr>
                        <a:t>MetaBlockConSignal</a:t>
                      </a:r>
                      <a:r>
                        <a:rPr lang="en-GB" sz="1100" dirty="0">
                          <a:latin typeface="Arial"/>
                          <a:ea typeface="Times New Roman"/>
                          <a:cs typeface="Times New Roman"/>
                        </a:rPr>
                        <a:t>, </a:t>
                      </a:r>
                      <a:r>
                        <a:rPr lang="en-GB" sz="1100" dirty="0" err="1">
                          <a:latin typeface="Arial"/>
                          <a:ea typeface="Times New Roman"/>
                          <a:cs typeface="Times New Roman"/>
                        </a:rPr>
                        <a:t>MetaBlockConnection</a:t>
                      </a:r>
                      <a:endParaRPr lang="en-US" sz="1100" dirty="0">
                        <a:latin typeface="Arial"/>
                        <a:ea typeface="Calibri"/>
                        <a:cs typeface="Times New Roman"/>
                      </a:endParaRPr>
                    </a:p>
                    <a:p>
                      <a:pPr algn="just">
                        <a:lnSpc>
                          <a:spcPct val="115000"/>
                        </a:lnSpc>
                        <a:spcAft>
                          <a:spcPts val="0"/>
                        </a:spcAft>
                      </a:pPr>
                      <a:r>
                        <a:rPr lang="en-GB" sz="1100" dirty="0" err="1">
                          <a:latin typeface="Arial"/>
                          <a:ea typeface="Times New Roman"/>
                          <a:cs typeface="Times New Roman"/>
                        </a:rPr>
                        <a:t>MetaBlockConnectivity,MetaBlockOutputReference</a:t>
                      </a:r>
                      <a:endParaRPr lang="en-US" sz="1100" dirty="0">
                        <a:latin typeface="Arial"/>
                        <a:ea typeface="Calibri"/>
                        <a:cs typeface="Times New Roman"/>
                      </a:endParaRPr>
                    </a:p>
                    <a:p>
                      <a:pPr algn="just">
                        <a:lnSpc>
                          <a:spcPct val="115000"/>
                        </a:lnSpc>
                        <a:spcAft>
                          <a:spcPts val="0"/>
                        </a:spcAft>
                      </a:pPr>
                      <a:r>
                        <a:rPr lang="en-GB" sz="1100" dirty="0" err="1">
                          <a:latin typeface="Arial"/>
                          <a:ea typeface="Times New Roman"/>
                          <a:cs typeface="Times New Roman"/>
                        </a:rPr>
                        <a:t>MetaBlockSignal</a:t>
                      </a:r>
                      <a:r>
                        <a:rPr lang="en-GB" sz="1100" dirty="0">
                          <a:latin typeface="Arial"/>
                          <a:ea typeface="Times New Roman"/>
                          <a:cs typeface="Times New Roman"/>
                        </a:rPr>
                        <a:t>, </a:t>
                      </a:r>
                      <a:r>
                        <a:rPr lang="en-GB" sz="1100" dirty="0" err="1">
                          <a:latin typeface="Arial"/>
                          <a:ea typeface="Times New Roman"/>
                          <a:cs typeface="Times New Roman"/>
                        </a:rPr>
                        <a:t>MeetaBlockState</a:t>
                      </a:r>
                      <a:endParaRPr lang="en-US" sz="1100" dirty="0">
                        <a:latin typeface="Arial"/>
                        <a:ea typeface="Calibri"/>
                        <a:cs typeface="Times New Roman"/>
                      </a:endParaRPr>
                    </a:p>
                    <a:p>
                      <a:pPr algn="just">
                        <a:lnSpc>
                          <a:spcPct val="115000"/>
                        </a:lnSpc>
                        <a:spcAft>
                          <a:spcPts val="0"/>
                        </a:spcAft>
                      </a:pPr>
                      <a:r>
                        <a:rPr lang="en-GB" sz="1100" dirty="0" err="1">
                          <a:latin typeface="Arial"/>
                          <a:ea typeface="Times New Roman"/>
                          <a:cs typeface="Times New Roman"/>
                        </a:rPr>
                        <a:t>MetaBlockStateReference</a:t>
                      </a:r>
                      <a:r>
                        <a:rPr lang="en-GB" sz="1100" dirty="0">
                          <a:latin typeface="Arial"/>
                          <a:ea typeface="Times New Roman"/>
                          <a:cs typeface="Times New Roman"/>
                        </a:rPr>
                        <a:t>, GovCT2, </a:t>
                      </a:r>
                      <a:r>
                        <a:rPr lang="en-GB" sz="1100" dirty="0" err="1">
                          <a:latin typeface="Arial"/>
                          <a:ea typeface="Times New Roman"/>
                          <a:cs typeface="Times New Roman"/>
                        </a:rPr>
                        <a:t>GovDUM</a:t>
                      </a:r>
                      <a:r>
                        <a:rPr lang="en-GB" sz="1100" dirty="0">
                          <a:latin typeface="Arial"/>
                          <a:ea typeface="Times New Roman"/>
                          <a:cs typeface="Times New Roman"/>
                        </a:rPr>
                        <a:t>,</a:t>
                      </a:r>
                      <a:endParaRPr lang="en-US" sz="1100" dirty="0">
                        <a:latin typeface="Arial"/>
                        <a:ea typeface="Calibri"/>
                        <a:cs typeface="Times New Roman"/>
                      </a:endParaRPr>
                    </a:p>
                    <a:p>
                      <a:pPr algn="just">
                        <a:lnSpc>
                          <a:spcPct val="115000"/>
                        </a:lnSpc>
                        <a:spcAft>
                          <a:spcPts val="0"/>
                        </a:spcAft>
                      </a:pPr>
                      <a:r>
                        <a:rPr lang="en-GB" sz="1100" dirty="0" err="1">
                          <a:latin typeface="Arial"/>
                          <a:ea typeface="Times New Roman"/>
                          <a:cs typeface="Times New Roman"/>
                        </a:rPr>
                        <a:t>GovGASM</a:t>
                      </a:r>
                      <a:r>
                        <a:rPr lang="en-GB" sz="1100" dirty="0">
                          <a:latin typeface="Arial"/>
                          <a:ea typeface="Times New Roman"/>
                          <a:cs typeface="Times New Roman"/>
                        </a:rPr>
                        <a:t>, </a:t>
                      </a:r>
                      <a:r>
                        <a:rPr lang="en-GB" sz="1100" dirty="0" err="1">
                          <a:latin typeface="Arial"/>
                          <a:ea typeface="Times New Roman"/>
                          <a:cs typeface="Times New Roman"/>
                        </a:rPr>
                        <a:t>GovGAST</a:t>
                      </a:r>
                      <a:r>
                        <a:rPr lang="en-GB" sz="1100" dirty="0">
                          <a:latin typeface="Arial"/>
                          <a:ea typeface="Times New Roman"/>
                          <a:cs typeface="Times New Roman"/>
                        </a:rPr>
                        <a:t>, GovGAST2, </a:t>
                      </a:r>
                      <a:r>
                        <a:rPr lang="en-GB" sz="1100" dirty="0" err="1">
                          <a:latin typeface="Arial"/>
                          <a:ea typeface="Times New Roman"/>
                          <a:cs typeface="Times New Roman"/>
                        </a:rPr>
                        <a:t>GovGASTWD</a:t>
                      </a:r>
                      <a:r>
                        <a:rPr lang="en-GB" sz="1100" dirty="0">
                          <a:latin typeface="Arial"/>
                          <a:ea typeface="Times New Roman"/>
                          <a:cs typeface="Times New Roman"/>
                        </a:rPr>
                        <a:t>,</a:t>
                      </a:r>
                      <a:endParaRPr lang="en-US" sz="1100" dirty="0">
                        <a:latin typeface="Arial"/>
                        <a:ea typeface="Calibri"/>
                        <a:cs typeface="Times New Roman"/>
                      </a:endParaRPr>
                    </a:p>
                    <a:p>
                      <a:pPr algn="just">
                        <a:lnSpc>
                          <a:spcPct val="115000"/>
                        </a:lnSpc>
                        <a:spcAft>
                          <a:spcPts val="0"/>
                        </a:spcAft>
                      </a:pPr>
                      <a:r>
                        <a:rPr lang="en-GB" sz="1100" dirty="0">
                          <a:latin typeface="Arial"/>
                          <a:ea typeface="Times New Roman"/>
                          <a:cs typeface="Times New Roman"/>
                        </a:rPr>
                        <a:t>GovHydro0, GovHydro2, GovHydro3, GovHydro4,</a:t>
                      </a:r>
                      <a:endParaRPr lang="en-US" sz="1100" dirty="0">
                        <a:latin typeface="Arial"/>
                        <a:ea typeface="Calibri"/>
                        <a:cs typeface="Times New Roman"/>
                      </a:endParaRPr>
                    </a:p>
                    <a:p>
                      <a:pPr algn="just">
                        <a:lnSpc>
                          <a:spcPct val="115000"/>
                        </a:lnSpc>
                        <a:spcAft>
                          <a:spcPts val="0"/>
                        </a:spcAft>
                      </a:pPr>
                      <a:r>
                        <a:rPr lang="en-GB" sz="1100" dirty="0" err="1">
                          <a:latin typeface="Arial"/>
                          <a:ea typeface="Times New Roman"/>
                          <a:cs typeface="Times New Roman"/>
                        </a:rPr>
                        <a:t>GovHydroDD</a:t>
                      </a:r>
                      <a:r>
                        <a:rPr lang="en-GB" sz="1100" dirty="0">
                          <a:latin typeface="Arial"/>
                          <a:ea typeface="Times New Roman"/>
                          <a:cs typeface="Times New Roman"/>
                        </a:rPr>
                        <a:t>, </a:t>
                      </a:r>
                      <a:r>
                        <a:rPr lang="en-GB" sz="1100" dirty="0" err="1">
                          <a:latin typeface="Arial"/>
                          <a:ea typeface="Times New Roman"/>
                          <a:cs typeface="Times New Roman"/>
                        </a:rPr>
                        <a:t>GovHydroPID</a:t>
                      </a:r>
                      <a:r>
                        <a:rPr lang="en-GB" sz="1100" dirty="0">
                          <a:latin typeface="Arial"/>
                          <a:ea typeface="Times New Roman"/>
                          <a:cs typeface="Times New Roman"/>
                        </a:rPr>
                        <a:t>, GovHydroPID2,</a:t>
                      </a:r>
                      <a:endParaRPr lang="en-US" sz="1100" dirty="0">
                        <a:latin typeface="Arial"/>
                        <a:ea typeface="Calibri"/>
                        <a:cs typeface="Times New Roman"/>
                      </a:endParaRPr>
                    </a:p>
                    <a:p>
                      <a:pPr algn="just">
                        <a:lnSpc>
                          <a:spcPct val="115000"/>
                        </a:lnSpc>
                        <a:spcAft>
                          <a:spcPts val="0"/>
                        </a:spcAft>
                      </a:pPr>
                      <a:r>
                        <a:rPr lang="en-GB" sz="1100" dirty="0" err="1">
                          <a:latin typeface="Arial"/>
                          <a:ea typeface="Times New Roman"/>
                          <a:cs typeface="Times New Roman"/>
                        </a:rPr>
                        <a:t>GovHydroR</a:t>
                      </a:r>
                      <a:r>
                        <a:rPr lang="en-GB" sz="1100" dirty="0">
                          <a:latin typeface="Arial"/>
                          <a:ea typeface="Times New Roman"/>
                          <a:cs typeface="Times New Roman"/>
                        </a:rPr>
                        <a:t>, </a:t>
                      </a:r>
                      <a:r>
                        <a:rPr lang="en-GB" sz="1100" dirty="0" err="1">
                          <a:latin typeface="Arial"/>
                          <a:ea typeface="Times New Roman"/>
                          <a:cs typeface="Times New Roman"/>
                        </a:rPr>
                        <a:t>GovHydroWEH</a:t>
                      </a:r>
                      <a:r>
                        <a:rPr lang="en-GB" sz="1100" dirty="0">
                          <a:latin typeface="Arial"/>
                          <a:ea typeface="Times New Roman"/>
                          <a:cs typeface="Times New Roman"/>
                        </a:rPr>
                        <a:t>, </a:t>
                      </a:r>
                      <a:r>
                        <a:rPr lang="en-GB" sz="1100" dirty="0" err="1">
                          <a:latin typeface="Arial"/>
                          <a:ea typeface="Times New Roman"/>
                          <a:cs typeface="Times New Roman"/>
                        </a:rPr>
                        <a:t>GovHydroWPID</a:t>
                      </a:r>
                      <a:r>
                        <a:rPr lang="en-GB" sz="1100" dirty="0">
                          <a:latin typeface="Arial"/>
                          <a:ea typeface="Times New Roman"/>
                          <a:cs typeface="Times New Roman"/>
                        </a:rPr>
                        <a:t>,</a:t>
                      </a:r>
                      <a:endParaRPr lang="en-US" sz="1100" dirty="0">
                        <a:latin typeface="Arial"/>
                        <a:ea typeface="Calibri"/>
                        <a:cs typeface="Times New Roman"/>
                      </a:endParaRPr>
                    </a:p>
                    <a:p>
                      <a:pPr algn="just">
                        <a:lnSpc>
                          <a:spcPct val="115000"/>
                        </a:lnSpc>
                        <a:spcAft>
                          <a:spcPts val="0"/>
                        </a:spcAft>
                      </a:pPr>
                      <a:r>
                        <a:rPr lang="en-GB" sz="1100" dirty="0" err="1">
                          <a:latin typeface="Arial"/>
                          <a:ea typeface="Times New Roman"/>
                          <a:cs typeface="Times New Roman"/>
                        </a:rPr>
                        <a:t>GovRAV</a:t>
                      </a:r>
                      <a:r>
                        <a:rPr lang="en-GB" sz="1100" dirty="0">
                          <a:latin typeface="Arial"/>
                          <a:ea typeface="Times New Roman"/>
                          <a:cs typeface="Times New Roman"/>
                        </a:rPr>
                        <a:t>, </a:t>
                      </a:r>
                      <a:r>
                        <a:rPr lang="en-GB" sz="1100" dirty="0" err="1">
                          <a:latin typeface="Arial"/>
                          <a:ea typeface="Times New Roman"/>
                          <a:cs typeface="Times New Roman"/>
                        </a:rPr>
                        <a:t>GovSteamCC</a:t>
                      </a:r>
                      <a:r>
                        <a:rPr lang="en-GB" sz="1100" dirty="0">
                          <a:latin typeface="Arial"/>
                          <a:ea typeface="Times New Roman"/>
                          <a:cs typeface="Times New Roman"/>
                        </a:rPr>
                        <a:t>, </a:t>
                      </a:r>
                      <a:r>
                        <a:rPr lang="en-GB" sz="1100" dirty="0" err="1">
                          <a:latin typeface="Arial"/>
                          <a:ea typeface="Times New Roman"/>
                          <a:cs typeface="Times New Roman"/>
                        </a:rPr>
                        <a:t>GovSteamEU</a:t>
                      </a:r>
                      <a:r>
                        <a:rPr lang="en-GB" sz="1100" dirty="0">
                          <a:latin typeface="Arial"/>
                          <a:ea typeface="Times New Roman"/>
                          <a:cs typeface="Times New Roman"/>
                        </a:rPr>
                        <a:t>,</a:t>
                      </a:r>
                      <a:endParaRPr lang="en-US" sz="1100" dirty="0">
                        <a:latin typeface="Arial"/>
                        <a:ea typeface="Calibri"/>
                        <a:cs typeface="Times New Roman"/>
                      </a:endParaRPr>
                    </a:p>
                    <a:p>
                      <a:pPr algn="just">
                        <a:lnSpc>
                          <a:spcPct val="115000"/>
                        </a:lnSpc>
                        <a:spcAft>
                          <a:spcPts val="0"/>
                        </a:spcAft>
                      </a:pPr>
                      <a:r>
                        <a:rPr lang="en-GB" sz="1100" dirty="0">
                          <a:latin typeface="Arial"/>
                          <a:ea typeface="Times New Roman"/>
                          <a:cs typeface="Times New Roman"/>
                        </a:rPr>
                        <a:t> GovSteamFV2, GovSteamFV3, </a:t>
                      </a:r>
                      <a:r>
                        <a:rPr lang="en-GB" sz="1100" dirty="0" err="1">
                          <a:latin typeface="Arial"/>
                          <a:ea typeface="Times New Roman"/>
                          <a:cs typeface="Times New Roman"/>
                        </a:rPr>
                        <a:t>GovSteamSGO</a:t>
                      </a:r>
                      <a:r>
                        <a:rPr lang="en-GB" sz="1100" dirty="0">
                          <a:latin typeface="Arial"/>
                          <a:ea typeface="Times New Roman"/>
                          <a:cs typeface="Times New Roman"/>
                        </a:rPr>
                        <a:t>,</a:t>
                      </a:r>
                      <a:endParaRPr lang="en-US" sz="1100" dirty="0">
                        <a:latin typeface="Arial"/>
                        <a:ea typeface="Calibri"/>
                        <a:cs typeface="Times New Roman"/>
                      </a:endParaRPr>
                    </a:p>
                    <a:p>
                      <a:pPr algn="just">
                        <a:lnSpc>
                          <a:spcPct val="115000"/>
                        </a:lnSpc>
                        <a:spcAft>
                          <a:spcPts val="0"/>
                        </a:spcAft>
                      </a:pPr>
                      <a:r>
                        <a:rPr lang="en-GB" sz="1100" dirty="0">
                          <a:latin typeface="Arial"/>
                          <a:ea typeface="Times New Roman"/>
                          <a:cs typeface="Times New Roman"/>
                        </a:rPr>
                        <a:t>GovWT1P, GovWT1T, GovWT2P, GovWT2T,</a:t>
                      </a:r>
                      <a:endParaRPr lang="en-US" sz="1100" dirty="0">
                        <a:latin typeface="Arial"/>
                        <a:ea typeface="Calibri"/>
                        <a:cs typeface="Times New Roman"/>
                      </a:endParaRPr>
                    </a:p>
                    <a:p>
                      <a:pPr algn="just">
                        <a:lnSpc>
                          <a:spcPct val="115000"/>
                        </a:lnSpc>
                        <a:spcAft>
                          <a:spcPts val="0"/>
                        </a:spcAft>
                      </a:pPr>
                      <a:r>
                        <a:rPr lang="en-GB" sz="1100" dirty="0">
                          <a:latin typeface="Arial"/>
                          <a:ea typeface="Times New Roman"/>
                          <a:cs typeface="Times New Roman"/>
                        </a:rPr>
                        <a:t>GovWT3P, GovWT3T, GovWT4P, GovWT4T,</a:t>
                      </a:r>
                      <a:endParaRPr lang="en-US" sz="1100" dirty="0">
                        <a:latin typeface="Arial"/>
                        <a:ea typeface="Calibri"/>
                        <a:cs typeface="Times New Roman"/>
                      </a:endParaRPr>
                    </a:p>
                    <a:p>
                      <a:pPr algn="just">
                        <a:lnSpc>
                          <a:spcPct val="115000"/>
                        </a:lnSpc>
                        <a:spcAft>
                          <a:spcPts val="0"/>
                        </a:spcAft>
                      </a:pPr>
                      <a:r>
                        <a:rPr lang="en-GB" sz="1100" dirty="0">
                          <a:latin typeface="Arial"/>
                          <a:ea typeface="Times New Roman"/>
                          <a:cs typeface="Times New Roman"/>
                        </a:rPr>
                        <a:t>TLCFB1, </a:t>
                      </a:r>
                      <a:r>
                        <a:rPr lang="en-GB" sz="1100" dirty="0" err="1">
                          <a:latin typeface="Arial"/>
                          <a:ea typeface="Times New Roman"/>
                          <a:cs typeface="Times New Roman"/>
                        </a:rPr>
                        <a:t>RotatingMachine.parametersFormType</a:t>
                      </a:r>
                      <a:endParaRPr lang="en-US" sz="1100" dirty="0">
                        <a:latin typeface="Arial"/>
                        <a:ea typeface="Calibri"/>
                        <a:cs typeface="Times New Roman"/>
                      </a:endParaRPr>
                    </a:p>
                    <a:p>
                      <a:pPr algn="just">
                        <a:lnSpc>
                          <a:spcPct val="115000"/>
                        </a:lnSpc>
                        <a:spcAft>
                          <a:spcPts val="0"/>
                        </a:spcAft>
                      </a:pPr>
                      <a:r>
                        <a:rPr lang="en-GB" sz="1100" dirty="0" err="1">
                          <a:latin typeface="Arial"/>
                          <a:ea typeface="Times New Roman"/>
                          <a:cs typeface="Times New Roman"/>
                        </a:rPr>
                        <a:t>CEnumeration</a:t>
                      </a:r>
                      <a:r>
                        <a:rPr lang="en-GB" sz="1100" dirty="0">
                          <a:latin typeface="Arial"/>
                          <a:ea typeface="Times New Roman"/>
                          <a:cs typeface="Times New Roman"/>
                        </a:rPr>
                        <a:t> is not used: </a:t>
                      </a:r>
                      <a:r>
                        <a:rPr lang="en-GB" sz="1100" dirty="0" err="1">
                          <a:latin typeface="Arial"/>
                          <a:ea typeface="Times New Roman"/>
                          <a:cs typeface="Times New Roman"/>
                        </a:rPr>
                        <a:t>InputSignalCodeJ</a:t>
                      </a:r>
                      <a:r>
                        <a:rPr lang="en-GB" sz="1100" dirty="0">
                          <a:latin typeface="Arial"/>
                          <a:ea typeface="Times New Roman"/>
                          <a:cs typeface="Times New Roman"/>
                        </a:rPr>
                        <a:t>; </a:t>
                      </a:r>
                      <a:r>
                        <a:rPr lang="en-GB" sz="1100" dirty="0" err="1">
                          <a:latin typeface="Arial"/>
                          <a:ea typeface="Times New Roman"/>
                          <a:cs typeface="Times New Roman"/>
                        </a:rPr>
                        <a:t>IfdBaseType</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36194"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41316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277091" y="3962400"/>
            <a:ext cx="8589818" cy="117763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It is in the scope of CIM for Dynamics project</a:t>
            </a:r>
          </a:p>
        </p:txBody>
      </p:sp>
      <p:graphicFrame>
        <p:nvGraphicFramePr>
          <p:cNvPr id="10" name="Table 9"/>
          <p:cNvGraphicFramePr>
            <a:graphicFrameLocks noGrp="1"/>
          </p:cNvGraphicFramePr>
          <p:nvPr/>
        </p:nvGraphicFramePr>
        <p:xfrm>
          <a:off x="-1" y="1868713"/>
          <a:ext cx="9144001" cy="1156716"/>
        </p:xfrm>
        <a:graphic>
          <a:graphicData uri="http://schemas.openxmlformats.org/drawingml/2006/table">
            <a:tbl>
              <a:tblPr/>
              <a:tblGrid>
                <a:gridCol w="494428"/>
                <a:gridCol w="3603504"/>
                <a:gridCol w="5046069"/>
              </a:tblGrid>
              <a:tr h="0">
                <a:tc>
                  <a:txBody>
                    <a:bodyPr/>
                    <a:lstStyle/>
                    <a:p>
                      <a:pPr algn="just">
                        <a:lnSpc>
                          <a:spcPct val="115000"/>
                        </a:lnSpc>
                        <a:spcAft>
                          <a:spcPts val="0"/>
                        </a:spcAft>
                      </a:pPr>
                      <a:r>
                        <a:rPr lang="en-GB" sz="1100">
                          <a:latin typeface="Arial"/>
                          <a:ea typeface="Times New Roman"/>
                          <a:cs typeface="Times New Roman"/>
                        </a:rPr>
                        <a:t>3</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100">
                          <a:latin typeface="Arial"/>
                          <a:ea typeface="Times New Roman"/>
                          <a:cs typeface="Times New Roman"/>
                        </a:rPr>
                        <a:t>Dynamics package</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latin typeface="Arial"/>
                          <a:ea typeface="Times New Roman"/>
                          <a:cs typeface="Times New Roman"/>
                        </a:rPr>
                        <a:t>- All attributes names should be looked at and follow naming rules except the names of the attributes in classes for standard models </a:t>
                      </a:r>
                      <a:endParaRPr lang="en-US" sz="1100" dirty="0">
                        <a:latin typeface="Arial"/>
                        <a:ea typeface="Calibri"/>
                        <a:cs typeface="Times New Roman"/>
                      </a:endParaRPr>
                    </a:p>
                    <a:p>
                      <a:pPr algn="just">
                        <a:lnSpc>
                          <a:spcPct val="115000"/>
                        </a:lnSpc>
                        <a:spcAft>
                          <a:spcPts val="0"/>
                        </a:spcAft>
                      </a:pPr>
                      <a:r>
                        <a:rPr lang="en-GB" sz="1100" dirty="0">
                          <a:latin typeface="Arial"/>
                          <a:ea typeface="Times New Roman"/>
                          <a:cs typeface="Times New Roman"/>
                        </a:rPr>
                        <a:t>- Additional classes should be added when the package is extended. These classes are representing additional standard models. The classes or their function </a:t>
                      </a:r>
                      <a:r>
                        <a:rPr lang="en-GB" sz="1100" dirty="0" err="1">
                          <a:latin typeface="Arial"/>
                          <a:ea typeface="Times New Roman"/>
                          <a:cs typeface="Times New Roman"/>
                        </a:rPr>
                        <a:t>MotorSync</a:t>
                      </a:r>
                      <a:r>
                        <a:rPr lang="en-GB" sz="1100" dirty="0">
                          <a:latin typeface="Arial"/>
                          <a:ea typeface="Times New Roman"/>
                          <a:cs typeface="Times New Roman"/>
                        </a:rPr>
                        <a:t>, </a:t>
                      </a:r>
                      <a:r>
                        <a:rPr lang="en-GB" sz="1100" dirty="0" err="1">
                          <a:latin typeface="Arial"/>
                          <a:ea typeface="Times New Roman"/>
                          <a:cs typeface="Times New Roman"/>
                        </a:rPr>
                        <a:t>ProtectiveDevice</a:t>
                      </a:r>
                      <a:r>
                        <a:rPr lang="en-GB" sz="1100" dirty="0">
                          <a:latin typeface="Arial"/>
                          <a:ea typeface="Times New Roman"/>
                          <a:cs typeface="Times New Roman"/>
                        </a:rPr>
                        <a:t>, </a:t>
                      </a:r>
                      <a:r>
                        <a:rPr lang="en-GB" sz="1100" dirty="0" err="1">
                          <a:latin typeface="Arial"/>
                          <a:ea typeface="Times New Roman"/>
                          <a:cs typeface="Times New Roman"/>
                        </a:rPr>
                        <a:t>SourceModels</a:t>
                      </a:r>
                      <a:r>
                        <a:rPr lang="en-GB" sz="1100" dirty="0">
                          <a:latin typeface="Arial"/>
                          <a:ea typeface="Times New Roman"/>
                          <a:cs typeface="Times New Roman"/>
                        </a:rPr>
                        <a:t>, </a:t>
                      </a:r>
                      <a:r>
                        <a:rPr lang="en-GB" sz="1100" dirty="0" err="1">
                          <a:latin typeface="Arial"/>
                          <a:ea typeface="Times New Roman"/>
                          <a:cs typeface="Times New Roman"/>
                        </a:rPr>
                        <a:t>StaticVarDevice</a:t>
                      </a:r>
                      <a:r>
                        <a:rPr lang="en-GB" sz="1100" dirty="0">
                          <a:latin typeface="Arial"/>
                          <a:ea typeface="Times New Roman"/>
                          <a:cs typeface="Times New Roman"/>
                        </a:rPr>
                        <a:t> should be integrated in the package.  </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000" y="269875"/>
            <a:ext cx="8647113" cy="630670"/>
          </a:xfrm>
        </p:spPr>
        <p:txBody>
          <a:bodyPr>
            <a:normAutofit fontScale="90000"/>
          </a:bodyPr>
          <a:lstStyle/>
          <a:p>
            <a:pPr marL="385763" lvl="2" indent="-382588" defTabSz="889000">
              <a:lnSpc>
                <a:spcPct val="150000"/>
              </a:lnSpc>
            </a:pPr>
            <a:r>
              <a:rPr lang="en-US" dirty="0" smtClean="0">
                <a:ea typeface="ＭＳ Ｐゴシック" pitchFamily="34" charset="-128"/>
              </a:rPr>
              <a:t>TSO feedback on using ENTSO-E profile for frequent exchange</a:t>
            </a:r>
          </a:p>
        </p:txBody>
      </p:sp>
      <p:sp>
        <p:nvSpPr>
          <p:cNvPr id="3" name="Espace réservé du contenu 2"/>
          <p:cNvSpPr>
            <a:spLocks noGrp="1"/>
          </p:cNvSpPr>
          <p:nvPr>
            <p:ph idx="1"/>
          </p:nvPr>
        </p:nvSpPr>
        <p:spPr/>
        <p:txBody>
          <a:bodyPr>
            <a:normAutofit/>
          </a:bodyPr>
          <a:lstStyle/>
          <a:p>
            <a:r>
              <a:rPr lang="en-US" sz="2400" dirty="0" smtClean="0"/>
              <a:t>Day-Ahead Congestion Forecasts (DACF) is a frequent exchange - up to 24 models on daily basis (legal minimum is set to 6 as of now)</a:t>
            </a:r>
          </a:p>
          <a:p>
            <a:pPr lvl="1">
              <a:buNone/>
            </a:pPr>
            <a:r>
              <a:rPr lang="en-US" sz="2400" dirty="0" smtClean="0"/>
              <a:t>Benefit of using CIM for such process:</a:t>
            </a:r>
          </a:p>
          <a:p>
            <a:pPr marL="858838" lvl="2" indent="-346075">
              <a:buFont typeface="Arial" pitchFamily="34" charset="0"/>
              <a:buChar char="•"/>
            </a:pPr>
            <a:r>
              <a:rPr lang="en-US" sz="2400" dirty="0" smtClean="0"/>
              <a:t>Exchange of only a single MAS</a:t>
            </a:r>
          </a:p>
          <a:p>
            <a:pPr marL="858838" lvl="2" indent="-346075">
              <a:buFont typeface="Arial" pitchFamily="34" charset="0"/>
              <a:buChar char="•"/>
            </a:pPr>
            <a:r>
              <a:rPr lang="en-US" sz="2400" dirty="0" smtClean="0"/>
              <a:t>Separation in EQ/TP/SV files</a:t>
            </a:r>
          </a:p>
          <a:p>
            <a:pPr marL="858838" lvl="2" indent="-346075">
              <a:buFont typeface="Arial" pitchFamily="34" charset="0"/>
              <a:buChar char="•"/>
            </a:pPr>
            <a:r>
              <a:rPr lang="en-US" sz="2400" dirty="0" smtClean="0"/>
              <a:t>No aggregation of equipments in EQ</a:t>
            </a:r>
          </a:p>
          <a:p>
            <a:pPr marL="858838" lvl="2" indent="-346075">
              <a:buFont typeface="Arial" pitchFamily="34" charset="0"/>
              <a:buChar char="•"/>
            </a:pPr>
            <a:r>
              <a:rPr lang="en-US" sz="2400" dirty="0" smtClean="0"/>
              <a:t>Exchange of resulting topology in a simple way in TP</a:t>
            </a:r>
          </a:p>
          <a:p>
            <a:pPr marL="858838" lvl="2" indent="-346075">
              <a:buFont typeface="Arial" pitchFamily="34" charset="0"/>
              <a:buChar char="•"/>
            </a:pPr>
            <a:r>
              <a:rPr lang="en-US" sz="2400" dirty="0" smtClean="0"/>
              <a:t>Exchanges of results in SV</a:t>
            </a:r>
            <a:endParaRPr lang="en-US" sz="2400" dirty="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38242"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21919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83130" y="2189016"/>
            <a:ext cx="8977745" cy="4599709"/>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What is the status? Was it added to 456 or other place?</a:t>
            </a:r>
          </a:p>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FF0000"/>
                </a:solidFill>
              </a:rPr>
              <a:t>WG13 conclusion:</a:t>
            </a:r>
          </a:p>
          <a:p>
            <a:pPr lvl="0">
              <a:buFont typeface="Arial" pitchFamily="34" charset="0"/>
              <a:buChar char="•"/>
            </a:pPr>
            <a:r>
              <a:rPr lang="en-US" sz="1800" dirty="0" smtClean="0">
                <a:solidFill>
                  <a:srgbClr val="FF0000"/>
                </a:solidFill>
              </a:rPr>
              <a:t>An SV data set can be based on equipment and topology from multiple </a:t>
            </a:r>
            <a:r>
              <a:rPr lang="en-US" sz="1800" dirty="0" err="1" smtClean="0">
                <a:solidFill>
                  <a:srgbClr val="FF0000"/>
                </a:solidFill>
              </a:rPr>
              <a:t>MASs.</a:t>
            </a:r>
            <a:r>
              <a:rPr lang="en-US" sz="1800" dirty="0" smtClean="0">
                <a:solidFill>
                  <a:srgbClr val="FF0000"/>
                </a:solidFill>
              </a:rPr>
              <a:t>  What is the MAS of the power flow solution of the combined model?  A MA needs to be specified as the source for any data set exchanged.  </a:t>
            </a:r>
          </a:p>
          <a:p>
            <a:pPr lvl="0">
              <a:buFont typeface="Arial" pitchFamily="34" charset="0"/>
              <a:buChar char="•"/>
            </a:pPr>
            <a:r>
              <a:rPr lang="en-US" sz="1800" dirty="0" smtClean="0">
                <a:solidFill>
                  <a:srgbClr val="FF0000"/>
                </a:solidFill>
              </a:rPr>
              <a:t>Originally Modeling Authority was used to designate who was responsible for modeling a given portion of the network model.  Now MA also applies to who created the power flow solution for the State Variable exchange.  Need to figure out how we are covering these two roles.</a:t>
            </a:r>
          </a:p>
          <a:p>
            <a:pPr lvl="0">
              <a:buFont typeface="Arial" pitchFamily="34" charset="0"/>
              <a:buChar char="•"/>
            </a:pPr>
            <a:r>
              <a:rPr lang="en-US" sz="1800" dirty="0" smtClean="0">
                <a:solidFill>
                  <a:srgbClr val="FF0000"/>
                </a:solidFill>
              </a:rPr>
              <a:t>Model Assembly could represent set of equipment, topology and state variable data.</a:t>
            </a:r>
          </a:p>
          <a:p>
            <a:pPr lvl="0">
              <a:buFont typeface="Arial" pitchFamily="34" charset="0"/>
              <a:buChar char="•"/>
            </a:pPr>
            <a:r>
              <a:rPr lang="en-US" sz="1800" dirty="0" smtClean="0">
                <a:solidFill>
                  <a:srgbClr val="FF0000"/>
                </a:solidFill>
              </a:rPr>
              <a:t>Should this information move from the header back into the instance data?</a:t>
            </a:r>
          </a:p>
          <a:p>
            <a:pPr lvl="0">
              <a:buFont typeface="Arial" pitchFamily="34" charset="0"/>
              <a:buChar char="•"/>
            </a:pPr>
            <a:r>
              <a:rPr lang="en-US" sz="1800" dirty="0" smtClean="0">
                <a:solidFill>
                  <a:srgbClr val="FF0000"/>
                </a:solidFill>
              </a:rPr>
              <a:t>Header definition could be moved out of 552.</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0000"/>
              </a:solidFill>
              <a:effectLst/>
              <a:latin typeface="Arial" charset="0"/>
              <a:cs typeface="Arial" charset="0"/>
            </a:endParaRPr>
          </a:p>
        </p:txBody>
      </p:sp>
      <p:graphicFrame>
        <p:nvGraphicFramePr>
          <p:cNvPr id="10" name="Table 9"/>
          <p:cNvGraphicFramePr>
            <a:graphicFrameLocks noGrp="1"/>
          </p:cNvGraphicFramePr>
          <p:nvPr/>
        </p:nvGraphicFramePr>
        <p:xfrm>
          <a:off x="0" y="1518194"/>
          <a:ext cx="9144000" cy="560832"/>
        </p:xfrm>
        <a:graphic>
          <a:graphicData uri="http://schemas.openxmlformats.org/drawingml/2006/table">
            <a:tbl>
              <a:tblPr/>
              <a:tblGrid>
                <a:gridCol w="526473"/>
                <a:gridCol w="3381421"/>
                <a:gridCol w="5236106"/>
              </a:tblGrid>
              <a:tr h="363220">
                <a:tc>
                  <a:txBody>
                    <a:bodyPr/>
                    <a:lstStyle/>
                    <a:p>
                      <a:pPr algn="just">
                        <a:lnSpc>
                          <a:spcPct val="115000"/>
                        </a:lnSpc>
                        <a:spcAft>
                          <a:spcPts val="0"/>
                        </a:spcAft>
                      </a:pPr>
                      <a:r>
                        <a:rPr lang="en-GB" sz="1600" dirty="0">
                          <a:latin typeface="Arial"/>
                          <a:ea typeface="Times New Roman"/>
                          <a:cs typeface="Times New Roman"/>
                        </a:rPr>
                        <a:t>4</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latin typeface="Arial"/>
                          <a:ea typeface="Times New Roman"/>
                          <a:cs typeface="Times New Roman"/>
                        </a:rPr>
                        <a:t>MAS in the header of SV in the assembled model</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latin typeface="Arial"/>
                          <a:ea typeface="Times New Roman"/>
                          <a:cs typeface="Times New Roman"/>
                        </a:rPr>
                        <a:t>Required if the SV covers only one MAS and empty if SV covers more than one MAS.</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40290"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41316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277091" y="3449782"/>
            <a:ext cx="8589818" cy="2909453"/>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rPr>
              <a:t>See slides on ENTSO-E extensions;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cs typeface="Arial" charset="0"/>
            </a:endParaRPr>
          </a:p>
          <a:p>
            <a:r>
              <a:rPr lang="en-US" dirty="0" smtClean="0">
                <a:solidFill>
                  <a:schemeClr val="tx1"/>
                </a:solidFill>
              </a:rPr>
              <a:t>The association </a:t>
            </a:r>
            <a:r>
              <a:rPr lang="en-GB" dirty="0" err="1" smtClean="0">
                <a:solidFill>
                  <a:schemeClr val="tx1"/>
                </a:solidFill>
                <a:latin typeface="Arial"/>
                <a:ea typeface="Times New Roman"/>
                <a:cs typeface="Times New Roman"/>
              </a:rPr>
              <a:t>ReactiveCapabilityCurve.EquivalentInjection</a:t>
            </a:r>
            <a:r>
              <a:rPr lang="en-GB" dirty="0" smtClean="0">
                <a:solidFill>
                  <a:schemeClr val="tx1"/>
                </a:solidFill>
                <a:latin typeface="Arial"/>
                <a:ea typeface="Times New Roman"/>
                <a:cs typeface="Times New Roman"/>
              </a:rPr>
              <a:t> </a:t>
            </a:r>
            <a:r>
              <a:rPr lang="en-US" dirty="0" smtClean="0">
                <a:solidFill>
                  <a:schemeClr val="tx1"/>
                </a:solidFill>
              </a:rPr>
              <a:t>should not be forgotten</a:t>
            </a:r>
          </a:p>
          <a:p>
            <a:r>
              <a:rPr kumimoji="0" lang="en-US" sz="2400" b="1" i="0" u="none" strike="noStrike" cap="none" normalizeH="0" baseline="0" dirty="0" smtClean="0">
                <a:ln>
                  <a:noFill/>
                </a:ln>
                <a:solidFill>
                  <a:srgbClr val="FF0000"/>
                </a:solidFill>
                <a:effectLst/>
                <a:latin typeface="Arial" charset="0"/>
                <a:cs typeface="Arial" charset="0"/>
              </a:rPr>
              <a:t>WG13 conclusion:</a:t>
            </a:r>
          </a:p>
          <a:p>
            <a:r>
              <a:rPr lang="en-US" dirty="0" smtClean="0">
                <a:solidFill>
                  <a:srgbClr val="FF0000"/>
                </a:solidFill>
              </a:rPr>
              <a:t>Agree to add association to </a:t>
            </a:r>
            <a:r>
              <a:rPr lang="en-US" dirty="0" err="1" smtClean="0">
                <a:solidFill>
                  <a:srgbClr val="FF0000"/>
                </a:solidFill>
              </a:rPr>
              <a:t>ReactiveCapabilityCurve</a:t>
            </a:r>
            <a:endParaRPr kumimoji="0" lang="en-US" sz="2400" b="1" i="0" u="none" strike="noStrike" cap="none" normalizeH="0" baseline="0" dirty="0" smtClean="0">
              <a:ln>
                <a:noFill/>
              </a:ln>
              <a:solidFill>
                <a:srgbClr val="FF0000"/>
              </a:solidFill>
              <a:effectLst/>
              <a:latin typeface="Arial" charset="0"/>
              <a:cs typeface="Arial" charset="0"/>
            </a:endParaRPr>
          </a:p>
        </p:txBody>
      </p:sp>
      <p:graphicFrame>
        <p:nvGraphicFramePr>
          <p:cNvPr id="10" name="Table 9"/>
          <p:cNvGraphicFramePr>
            <a:graphicFrameLocks noGrp="1"/>
          </p:cNvGraphicFramePr>
          <p:nvPr/>
        </p:nvGraphicFramePr>
        <p:xfrm>
          <a:off x="0" y="1921765"/>
          <a:ext cx="9144000" cy="1402080"/>
        </p:xfrm>
        <a:graphic>
          <a:graphicData uri="http://schemas.openxmlformats.org/drawingml/2006/table">
            <a:tbl>
              <a:tblPr/>
              <a:tblGrid>
                <a:gridCol w="494428"/>
                <a:gridCol w="3603503"/>
                <a:gridCol w="5046069"/>
              </a:tblGrid>
              <a:tr h="0">
                <a:tc>
                  <a:txBody>
                    <a:bodyPr/>
                    <a:lstStyle/>
                    <a:p>
                      <a:pPr algn="just">
                        <a:lnSpc>
                          <a:spcPct val="115000"/>
                        </a:lnSpc>
                        <a:spcAft>
                          <a:spcPts val="0"/>
                        </a:spcAft>
                      </a:pPr>
                      <a:r>
                        <a:rPr lang="en-GB" sz="1600" dirty="0">
                          <a:latin typeface="Arial"/>
                          <a:ea typeface="Times New Roman"/>
                          <a:cs typeface="Times New Roman"/>
                        </a:rPr>
                        <a:t>5</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600">
                          <a:latin typeface="Arial"/>
                          <a:ea typeface="Times New Roman"/>
                          <a:cs typeface="Times New Roman"/>
                        </a:rPr>
                        <a:t>ENTSO-E extension package </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latin typeface="Arial"/>
                          <a:ea typeface="Times New Roman"/>
                          <a:cs typeface="Times New Roman"/>
                        </a:rPr>
                        <a:t>All attributes, classes, etc from this package should be added to CIM16.</a:t>
                      </a:r>
                      <a:endParaRPr lang="en-US" sz="1600" dirty="0">
                        <a:latin typeface="Arial"/>
                        <a:ea typeface="Calibri"/>
                        <a:cs typeface="Times New Roman"/>
                      </a:endParaRPr>
                    </a:p>
                    <a:p>
                      <a:pPr>
                        <a:lnSpc>
                          <a:spcPct val="115000"/>
                        </a:lnSpc>
                        <a:spcAft>
                          <a:spcPts val="0"/>
                        </a:spcAft>
                      </a:pPr>
                      <a:r>
                        <a:rPr lang="en-GB" sz="1600" dirty="0">
                          <a:latin typeface="Arial"/>
                          <a:ea typeface="Times New Roman"/>
                          <a:cs typeface="Times New Roman"/>
                        </a:rPr>
                        <a:t>The association </a:t>
                      </a:r>
                      <a:r>
                        <a:rPr lang="en-GB" sz="1600" dirty="0" err="1">
                          <a:latin typeface="Arial"/>
                          <a:ea typeface="Times New Roman"/>
                          <a:cs typeface="Times New Roman"/>
                        </a:rPr>
                        <a:t>ReactiveCapabilityCurve.EquivalentInjection</a:t>
                      </a:r>
                      <a:r>
                        <a:rPr lang="en-GB" sz="1600" dirty="0">
                          <a:latin typeface="Arial"/>
                          <a:ea typeface="Times New Roman"/>
                          <a:cs typeface="Times New Roman"/>
                        </a:rPr>
                        <a:t> should be added as well.</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42338"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41316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277091" y="3962400"/>
            <a:ext cx="8589818" cy="1177636"/>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It is in the scope of CIM for Dynamics project – see also ENTSO-E extensions</a:t>
            </a:r>
          </a:p>
        </p:txBody>
      </p:sp>
      <p:graphicFrame>
        <p:nvGraphicFramePr>
          <p:cNvPr id="10" name="Table 9"/>
          <p:cNvGraphicFramePr>
            <a:graphicFrameLocks noGrp="1"/>
          </p:cNvGraphicFramePr>
          <p:nvPr/>
        </p:nvGraphicFramePr>
        <p:xfrm>
          <a:off x="0" y="1879608"/>
          <a:ext cx="9144000" cy="1121664"/>
        </p:xfrm>
        <a:graphic>
          <a:graphicData uri="http://schemas.openxmlformats.org/drawingml/2006/table">
            <a:tbl>
              <a:tblPr/>
              <a:tblGrid>
                <a:gridCol w="494428"/>
                <a:gridCol w="3603503"/>
                <a:gridCol w="5046069"/>
              </a:tblGrid>
              <a:tr h="0">
                <a:tc>
                  <a:txBody>
                    <a:bodyPr/>
                    <a:lstStyle/>
                    <a:p>
                      <a:pPr algn="just">
                        <a:lnSpc>
                          <a:spcPct val="115000"/>
                        </a:lnSpc>
                        <a:spcAft>
                          <a:spcPts val="0"/>
                        </a:spcAft>
                      </a:pPr>
                      <a:r>
                        <a:rPr lang="en-GB" sz="1600">
                          <a:latin typeface="Arial"/>
                          <a:ea typeface="Times New Roman"/>
                          <a:cs typeface="Times New Roman"/>
                        </a:rPr>
                        <a:t>6</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600">
                          <a:latin typeface="Arial"/>
                          <a:ea typeface="Times New Roman"/>
                          <a:cs typeface="Times New Roman"/>
                        </a:rPr>
                        <a:t>GovCT1</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latin typeface="Arial"/>
                          <a:ea typeface="Times New Roman"/>
                          <a:cs typeface="Times New Roman"/>
                        </a:rPr>
                        <a:t>The type of GovCT1.rSelect should be changed to an enumeration </a:t>
                      </a:r>
                      <a:r>
                        <a:rPr lang="en-GB" sz="1600" dirty="0" err="1">
                          <a:latin typeface="Arial"/>
                          <a:ea typeface="Times New Roman"/>
                          <a:cs typeface="Times New Roman"/>
                        </a:rPr>
                        <a:t>DroopSignalFeedbackType</a:t>
                      </a:r>
                      <a:r>
                        <a:rPr lang="en-GB" sz="1600" dirty="0">
                          <a:latin typeface="Arial"/>
                          <a:ea typeface="Times New Roman"/>
                          <a:cs typeface="Times New Roman"/>
                        </a:rPr>
                        <a:t> with </a:t>
                      </a:r>
                      <a:r>
                        <a:rPr lang="en-GB" sz="1600" dirty="0" err="1">
                          <a:latin typeface="Arial"/>
                          <a:ea typeface="Times New Roman"/>
                          <a:cs typeface="Times New Roman"/>
                        </a:rPr>
                        <a:t>enumValues:electricalPower</a:t>
                      </a:r>
                      <a:r>
                        <a:rPr lang="en-GB" sz="1600" dirty="0">
                          <a:latin typeface="Arial"/>
                          <a:ea typeface="Times New Roman"/>
                          <a:cs typeface="Times New Roman"/>
                        </a:rPr>
                        <a:t>, none, </a:t>
                      </a:r>
                      <a:r>
                        <a:rPr lang="en-GB" sz="1600" dirty="0" err="1">
                          <a:latin typeface="Arial"/>
                          <a:ea typeface="Times New Roman"/>
                          <a:cs typeface="Times New Roman"/>
                        </a:rPr>
                        <a:t>fuelValveStroke</a:t>
                      </a:r>
                      <a:r>
                        <a:rPr lang="en-GB" sz="1600" dirty="0">
                          <a:latin typeface="Arial"/>
                          <a:ea typeface="Times New Roman"/>
                          <a:cs typeface="Times New Roman"/>
                        </a:rPr>
                        <a:t>, </a:t>
                      </a:r>
                      <a:r>
                        <a:rPr lang="en-GB" sz="1600" dirty="0" err="1">
                          <a:latin typeface="Arial"/>
                          <a:ea typeface="Times New Roman"/>
                          <a:cs typeface="Times New Roman"/>
                        </a:rPr>
                        <a:t>governorOutput</a:t>
                      </a:r>
                      <a:r>
                        <a:rPr lang="en-GB" sz="1600" dirty="0">
                          <a:latin typeface="Arial"/>
                          <a:ea typeface="Times New Roman"/>
                          <a:cs typeface="Times New Roman"/>
                        </a:rPr>
                        <a:t>.</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44386"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41316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277091" y="2563091"/>
            <a:ext cx="8589818" cy="2992582"/>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What is the status?</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rPr>
              <a:t>WG13 conclusion:</a:t>
            </a:r>
          </a:p>
          <a:p>
            <a:pPr>
              <a:buFont typeface="Arial" pitchFamily="34" charset="0"/>
              <a:buChar char="•"/>
            </a:pPr>
            <a:r>
              <a:rPr lang="en-US" dirty="0" smtClean="0">
                <a:solidFill>
                  <a:srgbClr val="FF0000"/>
                </a:solidFill>
              </a:rPr>
              <a:t>Add association to </a:t>
            </a:r>
            <a:r>
              <a:rPr lang="en-US" dirty="0" err="1" smtClean="0">
                <a:solidFill>
                  <a:srgbClr val="FF0000"/>
                </a:solidFill>
              </a:rPr>
              <a:t>BaseVoltage</a:t>
            </a:r>
            <a:r>
              <a:rPr lang="en-US" dirty="0" smtClean="0">
                <a:solidFill>
                  <a:srgbClr val="FF0000"/>
                </a:solidFill>
              </a:rPr>
              <a:t> to 452 if it isn’t there already.</a:t>
            </a:r>
          </a:p>
          <a:p>
            <a:pPr lvl="0">
              <a:buFont typeface="Arial" pitchFamily="34" charset="0"/>
              <a:buChar char="•"/>
            </a:pPr>
            <a:r>
              <a:rPr lang="en-US" dirty="0" smtClean="0">
                <a:solidFill>
                  <a:srgbClr val="FF0000"/>
                </a:solidFill>
              </a:rPr>
              <a:t>Should </a:t>
            </a:r>
            <a:r>
              <a:rPr lang="en-US" dirty="0" err="1" smtClean="0">
                <a:solidFill>
                  <a:srgbClr val="FF0000"/>
                </a:solidFill>
              </a:rPr>
              <a:t>ratedU</a:t>
            </a:r>
            <a:r>
              <a:rPr lang="en-US" dirty="0" smtClean="0">
                <a:solidFill>
                  <a:srgbClr val="FF0000"/>
                </a:solidFill>
              </a:rPr>
              <a:t> be moved from </a:t>
            </a:r>
            <a:r>
              <a:rPr lang="en-US" dirty="0" err="1" smtClean="0">
                <a:solidFill>
                  <a:srgbClr val="FF0000"/>
                </a:solidFill>
              </a:rPr>
              <a:t>PowerTransformerEnd</a:t>
            </a:r>
            <a:r>
              <a:rPr lang="en-US" dirty="0" smtClean="0">
                <a:solidFill>
                  <a:srgbClr val="FF0000"/>
                </a:solidFill>
              </a:rPr>
              <a:t> to </a:t>
            </a:r>
            <a:r>
              <a:rPr lang="en-US" dirty="0" err="1" smtClean="0">
                <a:solidFill>
                  <a:srgbClr val="FF0000"/>
                </a:solidFill>
              </a:rPr>
              <a:t>TransformerEnd</a:t>
            </a:r>
            <a:r>
              <a:rPr lang="en-US" dirty="0" smtClean="0">
                <a:solidFill>
                  <a:srgbClr val="FF0000"/>
                </a:solidFill>
              </a:rPr>
              <a:t>?  Need to discuss this with WG 14.</a:t>
            </a:r>
          </a:p>
          <a:p>
            <a:pPr>
              <a:buFont typeface="Arial" pitchFamily="34" charset="0"/>
              <a:buChar char="•"/>
            </a:pPr>
            <a:r>
              <a:rPr lang="en-US" dirty="0" smtClean="0">
                <a:solidFill>
                  <a:srgbClr val="FF0000"/>
                </a:solidFill>
              </a:rPr>
              <a:t>Need to improve the description of </a:t>
            </a:r>
            <a:r>
              <a:rPr lang="en-US" dirty="0" err="1" smtClean="0">
                <a:solidFill>
                  <a:srgbClr val="FF0000"/>
                </a:solidFill>
              </a:rPr>
              <a:t>ratedU</a:t>
            </a:r>
            <a:r>
              <a:rPr lang="en-US" dirty="0" smtClean="0">
                <a:solidFill>
                  <a:srgbClr val="FF0000"/>
                </a:solidFill>
              </a:rPr>
              <a:t>.</a:t>
            </a:r>
            <a:endParaRPr kumimoji="0" lang="en-US" sz="2400" b="1" i="0" u="none" strike="noStrike" cap="none" normalizeH="0" baseline="0" dirty="0" smtClean="0">
              <a:ln>
                <a:noFill/>
              </a:ln>
              <a:solidFill>
                <a:srgbClr val="FF0000"/>
              </a:solidFill>
              <a:effectLst/>
              <a:latin typeface="Arial" charset="0"/>
              <a:cs typeface="Arial" charset="0"/>
            </a:endParaRPr>
          </a:p>
        </p:txBody>
      </p:sp>
      <p:graphicFrame>
        <p:nvGraphicFramePr>
          <p:cNvPr id="10" name="Table 9"/>
          <p:cNvGraphicFramePr>
            <a:graphicFrameLocks noGrp="1"/>
          </p:cNvGraphicFramePr>
          <p:nvPr/>
        </p:nvGraphicFramePr>
        <p:xfrm>
          <a:off x="0" y="1823004"/>
          <a:ext cx="9144000" cy="560832"/>
        </p:xfrm>
        <a:graphic>
          <a:graphicData uri="http://schemas.openxmlformats.org/drawingml/2006/table">
            <a:tbl>
              <a:tblPr/>
              <a:tblGrid>
                <a:gridCol w="494428"/>
                <a:gridCol w="3603503"/>
                <a:gridCol w="5046069"/>
              </a:tblGrid>
              <a:tr h="0">
                <a:tc>
                  <a:txBody>
                    <a:bodyPr/>
                    <a:lstStyle/>
                    <a:p>
                      <a:pPr algn="just">
                        <a:lnSpc>
                          <a:spcPct val="115000"/>
                        </a:lnSpc>
                        <a:spcAft>
                          <a:spcPts val="0"/>
                        </a:spcAft>
                      </a:pPr>
                      <a:r>
                        <a:rPr lang="en-GB" sz="1600">
                          <a:latin typeface="Arial"/>
                          <a:ea typeface="Times New Roman"/>
                          <a:cs typeface="Times New Roman"/>
                        </a:rPr>
                        <a:t>7</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600">
                          <a:latin typeface="Arial"/>
                          <a:ea typeface="Times New Roman"/>
                          <a:cs typeface="Times New Roman"/>
                        </a:rPr>
                        <a:t>TransformerEnd class</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latin typeface="Arial"/>
                          <a:ea typeface="Times New Roman"/>
                          <a:cs typeface="Times New Roman"/>
                        </a:rPr>
                        <a:t>The association </a:t>
                      </a:r>
                      <a:r>
                        <a:rPr lang="en-GB" sz="1600" dirty="0" err="1">
                          <a:latin typeface="Arial"/>
                          <a:ea typeface="Times New Roman"/>
                          <a:cs typeface="Times New Roman"/>
                        </a:rPr>
                        <a:t>TransformerEnd.BaseVoltage</a:t>
                      </a:r>
                      <a:r>
                        <a:rPr lang="en-GB" sz="1600" dirty="0">
                          <a:latin typeface="Arial"/>
                          <a:ea typeface="Times New Roman"/>
                          <a:cs typeface="Times New Roman"/>
                        </a:rPr>
                        <a:t> must be added in IEC 61970-452. </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46434"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41316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277091" y="3283527"/>
            <a:ext cx="8589818" cy="2549237"/>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What is the status? Do you intend to add this note to 452 or to UML</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rPr>
              <a:t>WG13 conclusion</a:t>
            </a:r>
          </a:p>
          <a:p>
            <a:r>
              <a:rPr lang="en-US" dirty="0" smtClean="0">
                <a:solidFill>
                  <a:srgbClr val="FF0000"/>
                </a:solidFill>
              </a:rPr>
              <a:t>Add to description in UML that the association to </a:t>
            </a:r>
            <a:r>
              <a:rPr lang="en-US" dirty="0" err="1" smtClean="0">
                <a:solidFill>
                  <a:srgbClr val="FF0000"/>
                </a:solidFill>
              </a:rPr>
              <a:t>BaseVoltage</a:t>
            </a:r>
            <a:r>
              <a:rPr lang="en-US" dirty="0" smtClean="0">
                <a:solidFill>
                  <a:srgbClr val="FF0000"/>
                </a:solidFill>
              </a:rPr>
              <a:t> that is inherited is not used for data exchange</a:t>
            </a:r>
            <a:endParaRPr kumimoji="0" lang="en-US" sz="2400" b="1" i="0" u="none" strike="noStrike" cap="none" normalizeH="0" baseline="0" dirty="0" smtClean="0">
              <a:ln>
                <a:noFill/>
              </a:ln>
              <a:solidFill>
                <a:srgbClr val="FF0000"/>
              </a:solidFill>
              <a:effectLst/>
              <a:latin typeface="Arial" charset="0"/>
              <a:cs typeface="Arial" charset="0"/>
            </a:endParaRPr>
          </a:p>
        </p:txBody>
      </p:sp>
      <p:graphicFrame>
        <p:nvGraphicFramePr>
          <p:cNvPr id="11" name="Table 10"/>
          <p:cNvGraphicFramePr>
            <a:graphicFrameLocks noGrp="1"/>
          </p:cNvGraphicFramePr>
          <p:nvPr/>
        </p:nvGraphicFramePr>
        <p:xfrm>
          <a:off x="0" y="1823596"/>
          <a:ext cx="9144000" cy="841248"/>
        </p:xfrm>
        <a:graphic>
          <a:graphicData uri="http://schemas.openxmlformats.org/drawingml/2006/table">
            <a:tbl>
              <a:tblPr/>
              <a:tblGrid>
                <a:gridCol w="494428"/>
                <a:gridCol w="3603503"/>
                <a:gridCol w="5046069"/>
              </a:tblGrid>
              <a:tr h="0">
                <a:tc>
                  <a:txBody>
                    <a:bodyPr/>
                    <a:lstStyle/>
                    <a:p>
                      <a:pPr algn="just">
                        <a:lnSpc>
                          <a:spcPct val="115000"/>
                        </a:lnSpc>
                        <a:spcAft>
                          <a:spcPts val="0"/>
                        </a:spcAft>
                      </a:pPr>
                      <a:r>
                        <a:rPr lang="en-GB" sz="1600">
                          <a:latin typeface="Arial"/>
                          <a:ea typeface="Times New Roman"/>
                          <a:cs typeface="Times New Roman"/>
                        </a:rPr>
                        <a:t>8</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600">
                          <a:latin typeface="Arial"/>
                          <a:ea typeface="Times New Roman"/>
                          <a:cs typeface="Times New Roman"/>
                        </a:rPr>
                        <a:t>PowerTransformer class</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algn="just">
                        <a:lnSpc>
                          <a:spcPct val="115000"/>
                        </a:lnSpc>
                        <a:spcAft>
                          <a:spcPts val="0"/>
                        </a:spcAft>
                      </a:pPr>
                      <a:r>
                        <a:rPr lang="en-GB" sz="1600" dirty="0">
                          <a:latin typeface="Arial"/>
                          <a:ea typeface="Times New Roman"/>
                          <a:cs typeface="Times New Roman"/>
                        </a:rPr>
                        <a:t>A note in </a:t>
                      </a:r>
                      <a:r>
                        <a:rPr lang="en-GB" sz="1600" dirty="0" err="1">
                          <a:latin typeface="Arial"/>
                          <a:ea typeface="Times New Roman"/>
                          <a:cs typeface="Times New Roman"/>
                        </a:rPr>
                        <a:t>PowerTransformer</a:t>
                      </a:r>
                      <a:r>
                        <a:rPr lang="en-GB" sz="1600" dirty="0">
                          <a:latin typeface="Arial"/>
                          <a:ea typeface="Times New Roman"/>
                          <a:cs typeface="Times New Roman"/>
                        </a:rPr>
                        <a:t> class should be added to explain that the association  </a:t>
                      </a:r>
                      <a:r>
                        <a:rPr lang="en-GB" sz="1600" dirty="0" err="1">
                          <a:latin typeface="Arial"/>
                          <a:ea typeface="Times New Roman"/>
                          <a:cs typeface="Times New Roman"/>
                        </a:rPr>
                        <a:t>PowerTransformer.BaseVoltage</a:t>
                      </a:r>
                      <a:r>
                        <a:rPr lang="en-GB" sz="1600" dirty="0">
                          <a:latin typeface="Arial"/>
                          <a:ea typeface="Times New Roman"/>
                          <a:cs typeface="Times New Roman"/>
                        </a:rPr>
                        <a:t> is not exchanged.</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48482"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41316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277091" y="4045527"/>
            <a:ext cx="8589818" cy="2161309"/>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What is the status? Perhaps</a:t>
            </a:r>
            <a:r>
              <a:rPr kumimoji="0" lang="en-US" sz="2400" b="1" i="0" u="none" strike="noStrike" cap="none" normalizeH="0" dirty="0" smtClean="0">
                <a:ln>
                  <a:noFill/>
                </a:ln>
                <a:solidFill>
                  <a:schemeClr val="tx1"/>
                </a:solidFill>
                <a:effectLst/>
                <a:latin typeface="Arial" charset="0"/>
                <a:cs typeface="Arial" charset="0"/>
              </a:rPr>
              <a:t> this should be is a fix for 452</a:t>
            </a:r>
          </a:p>
          <a:p>
            <a:pPr marL="0" marR="0" indent="0" algn="l" defTabSz="914400" rtl="0" eaLnBrk="1" fontAlgn="base" latinLnBrk="0" hangingPunct="1">
              <a:lnSpc>
                <a:spcPct val="100000"/>
              </a:lnSpc>
              <a:spcBef>
                <a:spcPct val="0"/>
              </a:spcBef>
              <a:spcAft>
                <a:spcPct val="0"/>
              </a:spcAft>
              <a:buClrTx/>
              <a:buSzTx/>
              <a:buFontTx/>
              <a:buNone/>
              <a:tabLst/>
            </a:pPr>
            <a:r>
              <a:rPr lang="en-US" baseline="0" dirty="0" smtClean="0">
                <a:solidFill>
                  <a:srgbClr val="FF0000"/>
                </a:solidFill>
              </a:rPr>
              <a:t>WG13 conclusion:</a:t>
            </a:r>
          </a:p>
          <a:p>
            <a:r>
              <a:rPr lang="en-US" dirty="0" smtClean="0">
                <a:solidFill>
                  <a:srgbClr val="FF0000"/>
                </a:solidFill>
              </a:rPr>
              <a:t>Agreed to make </a:t>
            </a:r>
            <a:r>
              <a:rPr lang="en-US" dirty="0" err="1" smtClean="0">
                <a:solidFill>
                  <a:srgbClr val="FF0000"/>
                </a:solidFill>
              </a:rPr>
              <a:t>highStep</a:t>
            </a:r>
            <a:r>
              <a:rPr lang="en-US" dirty="0" smtClean="0">
                <a:solidFill>
                  <a:srgbClr val="FF0000"/>
                </a:solidFill>
              </a:rPr>
              <a:t>, </a:t>
            </a:r>
            <a:r>
              <a:rPr lang="en-US" dirty="0" err="1" smtClean="0">
                <a:solidFill>
                  <a:srgbClr val="FF0000"/>
                </a:solidFill>
              </a:rPr>
              <a:t>lowStep</a:t>
            </a:r>
            <a:r>
              <a:rPr lang="en-US" dirty="0" smtClean="0">
                <a:solidFill>
                  <a:srgbClr val="FF0000"/>
                </a:solidFill>
              </a:rPr>
              <a:t>, </a:t>
            </a:r>
            <a:r>
              <a:rPr lang="en-US" dirty="0" err="1" smtClean="0">
                <a:solidFill>
                  <a:srgbClr val="FF0000"/>
                </a:solidFill>
              </a:rPr>
              <a:t>neutralStep</a:t>
            </a:r>
            <a:r>
              <a:rPr lang="en-US" dirty="0" smtClean="0">
                <a:solidFill>
                  <a:srgbClr val="FF0000"/>
                </a:solidFill>
              </a:rPr>
              <a:t>, and </a:t>
            </a:r>
            <a:r>
              <a:rPr lang="en-US" dirty="0" err="1" smtClean="0">
                <a:solidFill>
                  <a:srgbClr val="FF0000"/>
                </a:solidFill>
              </a:rPr>
              <a:t>normalStep</a:t>
            </a:r>
            <a:r>
              <a:rPr lang="en-US" dirty="0" smtClean="0">
                <a:solidFill>
                  <a:srgbClr val="FF0000"/>
                </a:solidFill>
              </a:rPr>
              <a:t> required in 452</a:t>
            </a:r>
            <a:endParaRPr kumimoji="0" lang="en-US" sz="2400" b="1" i="0" u="none" strike="noStrike" cap="none" normalizeH="0" baseline="0" dirty="0" smtClean="0">
              <a:ln>
                <a:noFill/>
              </a:ln>
              <a:solidFill>
                <a:srgbClr val="FF0000"/>
              </a:solidFill>
              <a:effectLst/>
              <a:latin typeface="Arial" charset="0"/>
              <a:cs typeface="Arial" charset="0"/>
            </a:endParaRPr>
          </a:p>
        </p:txBody>
      </p:sp>
      <p:graphicFrame>
        <p:nvGraphicFramePr>
          <p:cNvPr id="10" name="Table 9"/>
          <p:cNvGraphicFramePr>
            <a:graphicFrameLocks noGrp="1"/>
          </p:cNvGraphicFramePr>
          <p:nvPr/>
        </p:nvGraphicFramePr>
        <p:xfrm>
          <a:off x="0" y="1840411"/>
          <a:ext cx="9144000" cy="1962912"/>
        </p:xfrm>
        <a:graphic>
          <a:graphicData uri="http://schemas.openxmlformats.org/drawingml/2006/table">
            <a:tbl>
              <a:tblPr/>
              <a:tblGrid>
                <a:gridCol w="494428"/>
                <a:gridCol w="3603503"/>
                <a:gridCol w="5046069"/>
              </a:tblGrid>
              <a:tr h="0">
                <a:tc>
                  <a:txBody>
                    <a:bodyPr/>
                    <a:lstStyle/>
                    <a:p>
                      <a:pPr algn="just">
                        <a:lnSpc>
                          <a:spcPct val="115000"/>
                        </a:lnSpc>
                        <a:spcAft>
                          <a:spcPts val="0"/>
                        </a:spcAft>
                      </a:pPr>
                      <a:r>
                        <a:rPr lang="en-GB" sz="1600">
                          <a:latin typeface="Arial"/>
                          <a:ea typeface="Times New Roman"/>
                          <a:cs typeface="Times New Roman"/>
                        </a:rPr>
                        <a:t>9</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600">
                          <a:latin typeface="Arial"/>
                          <a:ea typeface="Times New Roman"/>
                          <a:cs typeface="Times New Roman"/>
                        </a:rPr>
                        <a:t>TapChanger class</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latin typeface="Arial"/>
                          <a:ea typeface="Times New Roman"/>
                          <a:cs typeface="Times New Roman"/>
                        </a:rPr>
                        <a:t>The note “</a:t>
                      </a:r>
                      <a:r>
                        <a:rPr lang="en-GB" sz="1600" i="1" dirty="0">
                          <a:latin typeface="Arial"/>
                          <a:ea typeface="Times New Roman"/>
                          <a:cs typeface="Times New Roman"/>
                        </a:rPr>
                        <a:t>The attribute </a:t>
                      </a:r>
                      <a:r>
                        <a:rPr lang="en-GB" sz="1600" i="1" dirty="0" err="1">
                          <a:latin typeface="Arial"/>
                          <a:ea typeface="Times New Roman"/>
                          <a:cs typeface="Times New Roman"/>
                        </a:rPr>
                        <a:t>ltcflag</a:t>
                      </a:r>
                      <a:r>
                        <a:rPr lang="en-GB" sz="1600" i="1" dirty="0">
                          <a:latin typeface="Arial"/>
                          <a:ea typeface="Times New Roman"/>
                          <a:cs typeface="Times New Roman"/>
                        </a:rPr>
                        <a:t> specifies whether or not a </a:t>
                      </a:r>
                      <a:r>
                        <a:rPr lang="en-GB" sz="1600" i="1" dirty="0" err="1">
                          <a:latin typeface="Arial"/>
                          <a:ea typeface="Times New Roman"/>
                          <a:cs typeface="Times New Roman"/>
                        </a:rPr>
                        <a:t>TapChanger</a:t>
                      </a:r>
                      <a:r>
                        <a:rPr lang="en-GB" sz="1600" i="1" dirty="0">
                          <a:latin typeface="Arial"/>
                          <a:ea typeface="Times New Roman"/>
                          <a:cs typeface="Times New Roman"/>
                        </a:rPr>
                        <a:t> has load tap changing capabilities. If the </a:t>
                      </a:r>
                      <a:r>
                        <a:rPr lang="en-GB" sz="1600" i="1" dirty="0" err="1">
                          <a:latin typeface="Arial"/>
                          <a:ea typeface="Times New Roman"/>
                          <a:cs typeface="Times New Roman"/>
                        </a:rPr>
                        <a:t>ltcFlag</a:t>
                      </a:r>
                      <a:r>
                        <a:rPr lang="en-GB" sz="1600" i="1" dirty="0">
                          <a:latin typeface="Arial"/>
                          <a:ea typeface="Times New Roman"/>
                          <a:cs typeface="Times New Roman"/>
                        </a:rPr>
                        <a:t> is true, the attributes “</a:t>
                      </a:r>
                      <a:r>
                        <a:rPr lang="en-GB" sz="1600" i="1" dirty="0" err="1">
                          <a:latin typeface="Arial"/>
                          <a:ea typeface="Times New Roman"/>
                          <a:cs typeface="Times New Roman"/>
                        </a:rPr>
                        <a:t>highStep</a:t>
                      </a:r>
                      <a:r>
                        <a:rPr lang="en-GB" sz="1600" i="1" dirty="0">
                          <a:latin typeface="Arial"/>
                          <a:ea typeface="Times New Roman"/>
                          <a:cs typeface="Times New Roman"/>
                        </a:rPr>
                        <a:t>”, “</a:t>
                      </a:r>
                      <a:r>
                        <a:rPr lang="en-GB" sz="1600" i="1" dirty="0" err="1">
                          <a:latin typeface="Arial"/>
                          <a:ea typeface="Times New Roman"/>
                          <a:cs typeface="Times New Roman"/>
                        </a:rPr>
                        <a:t>lowStep</a:t>
                      </a:r>
                      <a:r>
                        <a:rPr lang="en-GB" sz="1600" i="1" dirty="0">
                          <a:latin typeface="Arial"/>
                          <a:ea typeface="Times New Roman"/>
                          <a:cs typeface="Times New Roman"/>
                        </a:rPr>
                        <a:t>”, “</a:t>
                      </a:r>
                      <a:r>
                        <a:rPr lang="en-GB" sz="1600" i="1" dirty="0" err="1">
                          <a:latin typeface="Arial"/>
                          <a:ea typeface="Times New Roman"/>
                          <a:cs typeface="Times New Roman"/>
                        </a:rPr>
                        <a:t>neutralStep</a:t>
                      </a:r>
                      <a:r>
                        <a:rPr lang="en-GB" sz="1600" i="1" dirty="0">
                          <a:latin typeface="Arial"/>
                          <a:ea typeface="Times New Roman"/>
                          <a:cs typeface="Times New Roman"/>
                        </a:rPr>
                        <a:t>”, and “</a:t>
                      </a:r>
                      <a:r>
                        <a:rPr lang="en-GB" sz="1600" i="1" dirty="0" err="1">
                          <a:latin typeface="Arial"/>
                          <a:ea typeface="Times New Roman"/>
                          <a:cs typeface="Times New Roman"/>
                        </a:rPr>
                        <a:t>normalStep</a:t>
                      </a:r>
                      <a:r>
                        <a:rPr lang="en-GB" sz="1600" i="1" dirty="0">
                          <a:latin typeface="Arial"/>
                          <a:ea typeface="Times New Roman"/>
                          <a:cs typeface="Times New Roman"/>
                        </a:rPr>
                        <a:t>” are all required</a:t>
                      </a:r>
                      <a:r>
                        <a:rPr lang="en-GB" sz="1600" dirty="0">
                          <a:latin typeface="Arial"/>
                          <a:ea typeface="Times New Roman"/>
                          <a:cs typeface="Times New Roman"/>
                        </a:rPr>
                        <a:t>” should be deleted.</a:t>
                      </a:r>
                      <a:endParaRPr lang="en-US" sz="1600" dirty="0">
                        <a:latin typeface="Arial"/>
                        <a:ea typeface="Calibri"/>
                        <a:cs typeface="Times New Roman"/>
                      </a:endParaRPr>
                    </a:p>
                    <a:p>
                      <a:pPr algn="just">
                        <a:lnSpc>
                          <a:spcPct val="115000"/>
                        </a:lnSpc>
                        <a:spcAft>
                          <a:spcPts val="0"/>
                        </a:spcAft>
                      </a:pPr>
                      <a:r>
                        <a:rPr lang="en-GB" sz="1600" dirty="0">
                          <a:latin typeface="Arial"/>
                          <a:ea typeface="Times New Roman"/>
                          <a:cs typeface="Times New Roman"/>
                        </a:rPr>
                        <a:t>The following attributes: “</a:t>
                      </a:r>
                      <a:r>
                        <a:rPr lang="en-GB" sz="1600" dirty="0" err="1">
                          <a:latin typeface="Arial"/>
                          <a:ea typeface="Times New Roman"/>
                          <a:cs typeface="Times New Roman"/>
                        </a:rPr>
                        <a:t>highStep</a:t>
                      </a:r>
                      <a:r>
                        <a:rPr lang="en-GB" sz="1600" dirty="0">
                          <a:latin typeface="Arial"/>
                          <a:ea typeface="Times New Roman"/>
                          <a:cs typeface="Times New Roman"/>
                        </a:rPr>
                        <a:t>”, “</a:t>
                      </a:r>
                      <a:r>
                        <a:rPr lang="en-GB" sz="1600" dirty="0" err="1">
                          <a:latin typeface="Arial"/>
                          <a:ea typeface="Times New Roman"/>
                          <a:cs typeface="Times New Roman"/>
                        </a:rPr>
                        <a:t>lowStep</a:t>
                      </a:r>
                      <a:r>
                        <a:rPr lang="en-GB" sz="1600" dirty="0">
                          <a:latin typeface="Arial"/>
                          <a:ea typeface="Times New Roman"/>
                          <a:cs typeface="Times New Roman"/>
                        </a:rPr>
                        <a:t>”, “</a:t>
                      </a:r>
                      <a:r>
                        <a:rPr lang="en-GB" sz="1600" dirty="0" err="1">
                          <a:latin typeface="Arial"/>
                          <a:ea typeface="Times New Roman"/>
                          <a:cs typeface="Times New Roman"/>
                        </a:rPr>
                        <a:t>neutralStep</a:t>
                      </a:r>
                      <a:r>
                        <a:rPr lang="en-GB" sz="1600" dirty="0">
                          <a:latin typeface="Arial"/>
                          <a:ea typeface="Times New Roman"/>
                          <a:cs typeface="Times New Roman"/>
                        </a:rPr>
                        <a:t>”, and “</a:t>
                      </a:r>
                      <a:r>
                        <a:rPr lang="en-GB" sz="1600" dirty="0" err="1">
                          <a:latin typeface="Arial"/>
                          <a:ea typeface="Times New Roman"/>
                          <a:cs typeface="Times New Roman"/>
                        </a:rPr>
                        <a:t>normalStep</a:t>
                      </a:r>
                      <a:r>
                        <a:rPr lang="en-GB" sz="1600" dirty="0">
                          <a:latin typeface="Arial"/>
                          <a:ea typeface="Times New Roman"/>
                          <a:cs typeface="Times New Roman"/>
                        </a:rPr>
                        <a:t>”</a:t>
                      </a:r>
                      <a:r>
                        <a:rPr lang="en-GB" sz="1600" i="1" dirty="0">
                          <a:latin typeface="Arial"/>
                          <a:ea typeface="Times New Roman"/>
                          <a:cs typeface="Times New Roman"/>
                        </a:rPr>
                        <a:t> </a:t>
                      </a:r>
                      <a:r>
                        <a:rPr lang="en-GB" sz="1600" dirty="0">
                          <a:latin typeface="Arial"/>
                          <a:ea typeface="Times New Roman"/>
                          <a:cs typeface="Times New Roman"/>
                        </a:rPr>
                        <a:t>should be required.</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50530"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41316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277091" y="3685309"/>
            <a:ext cx="8589818" cy="218901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What is the status? Perhaps</a:t>
            </a:r>
            <a:r>
              <a:rPr kumimoji="0" lang="en-US" sz="2400" b="1" i="0" u="none" strike="noStrike" cap="none" normalizeH="0" dirty="0" smtClean="0">
                <a:ln>
                  <a:noFill/>
                </a:ln>
                <a:solidFill>
                  <a:schemeClr val="tx1"/>
                </a:solidFill>
                <a:effectLst/>
                <a:latin typeface="Arial" charset="0"/>
                <a:cs typeface="Arial" charset="0"/>
              </a:rPr>
              <a:t> this should be is a fix for 452</a:t>
            </a:r>
          </a:p>
          <a:p>
            <a:pPr marL="0" marR="0" indent="0" algn="l" defTabSz="914400" rtl="0" eaLnBrk="1" fontAlgn="base" latinLnBrk="0" hangingPunct="1">
              <a:lnSpc>
                <a:spcPct val="100000"/>
              </a:lnSpc>
              <a:spcBef>
                <a:spcPct val="0"/>
              </a:spcBef>
              <a:spcAft>
                <a:spcPct val="0"/>
              </a:spcAft>
              <a:buClrTx/>
              <a:buSzTx/>
              <a:buFontTx/>
              <a:buNone/>
              <a:tabLst/>
            </a:pPr>
            <a:r>
              <a:rPr lang="en-US" baseline="0" dirty="0" smtClean="0">
                <a:solidFill>
                  <a:srgbClr val="FF0000"/>
                </a:solidFill>
              </a:rPr>
              <a:t>WG13 conclusion:</a:t>
            </a:r>
          </a:p>
          <a:p>
            <a:r>
              <a:rPr lang="en-US" dirty="0" smtClean="0">
                <a:solidFill>
                  <a:srgbClr val="FF0000"/>
                </a:solidFill>
              </a:rPr>
              <a:t>Agreed to make the association to </a:t>
            </a:r>
            <a:r>
              <a:rPr lang="en-US" dirty="0" err="1" smtClean="0">
                <a:solidFill>
                  <a:srgbClr val="FF0000"/>
                </a:solidFill>
              </a:rPr>
              <a:t>EnergyArea</a:t>
            </a:r>
            <a:r>
              <a:rPr lang="en-US" dirty="0" smtClean="0">
                <a:solidFill>
                  <a:srgbClr val="FF0000"/>
                </a:solidFill>
              </a:rPr>
              <a:t> optional in 452</a:t>
            </a:r>
            <a:endParaRPr kumimoji="0" lang="en-US" sz="2400" b="1" i="0" u="none" strike="noStrike" cap="none" normalizeH="0" baseline="0" dirty="0" smtClean="0">
              <a:ln>
                <a:noFill/>
              </a:ln>
              <a:solidFill>
                <a:srgbClr val="FF0000"/>
              </a:solidFill>
              <a:effectLst/>
              <a:latin typeface="Arial" charset="0"/>
              <a:cs typeface="Arial" charset="0"/>
            </a:endParaRPr>
          </a:p>
        </p:txBody>
      </p:sp>
      <p:graphicFrame>
        <p:nvGraphicFramePr>
          <p:cNvPr id="11" name="Table 10"/>
          <p:cNvGraphicFramePr>
            <a:graphicFrameLocks noGrp="1"/>
          </p:cNvGraphicFramePr>
          <p:nvPr/>
        </p:nvGraphicFramePr>
        <p:xfrm>
          <a:off x="0" y="1851898"/>
          <a:ext cx="9144000" cy="841248"/>
        </p:xfrm>
        <a:graphic>
          <a:graphicData uri="http://schemas.openxmlformats.org/drawingml/2006/table">
            <a:tbl>
              <a:tblPr/>
              <a:tblGrid>
                <a:gridCol w="494428"/>
                <a:gridCol w="3603503"/>
                <a:gridCol w="5046069"/>
              </a:tblGrid>
              <a:tr h="0">
                <a:tc>
                  <a:txBody>
                    <a:bodyPr/>
                    <a:lstStyle/>
                    <a:p>
                      <a:pPr algn="just">
                        <a:lnSpc>
                          <a:spcPct val="115000"/>
                        </a:lnSpc>
                        <a:spcAft>
                          <a:spcPts val="0"/>
                        </a:spcAft>
                      </a:pPr>
                      <a:r>
                        <a:rPr lang="en-GB" sz="1600">
                          <a:latin typeface="Arial"/>
                          <a:ea typeface="Times New Roman"/>
                          <a:cs typeface="Times New Roman"/>
                        </a:rPr>
                        <a:t>10</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600">
                          <a:latin typeface="Arial"/>
                          <a:ea typeface="Times New Roman"/>
                          <a:cs typeface="Times New Roman"/>
                        </a:rPr>
                        <a:t>ControlArea class</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latin typeface="Arial"/>
                          <a:ea typeface="Times New Roman"/>
                          <a:cs typeface="Times New Roman"/>
                        </a:rPr>
                        <a:t>The association </a:t>
                      </a:r>
                      <a:r>
                        <a:rPr lang="en-GB" sz="1600" dirty="0" err="1">
                          <a:latin typeface="Arial"/>
                          <a:ea typeface="Times New Roman"/>
                          <a:cs typeface="Times New Roman"/>
                        </a:rPr>
                        <a:t>ControlArea.EnergyArea</a:t>
                      </a:r>
                      <a:r>
                        <a:rPr lang="en-GB" sz="1600" dirty="0">
                          <a:latin typeface="Arial"/>
                          <a:ea typeface="Times New Roman"/>
                          <a:cs typeface="Times New Roman"/>
                        </a:rPr>
                        <a:t> should be optional as it is used only for "operation" exchanges and not for "bus-branch" (planning) exchanges.</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52578"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41316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277091" y="4350340"/>
            <a:ext cx="8589818" cy="1177636"/>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Presented in the part with ENTSO-E extensions</a:t>
            </a:r>
          </a:p>
        </p:txBody>
      </p:sp>
      <p:graphicFrame>
        <p:nvGraphicFramePr>
          <p:cNvPr id="10" name="Table 9"/>
          <p:cNvGraphicFramePr>
            <a:graphicFrameLocks noGrp="1"/>
          </p:cNvGraphicFramePr>
          <p:nvPr/>
        </p:nvGraphicFramePr>
        <p:xfrm>
          <a:off x="0" y="1808557"/>
          <a:ext cx="9144000" cy="280416"/>
        </p:xfrm>
        <a:graphic>
          <a:graphicData uri="http://schemas.openxmlformats.org/drawingml/2006/table">
            <a:tbl>
              <a:tblPr/>
              <a:tblGrid>
                <a:gridCol w="494428"/>
                <a:gridCol w="3603503"/>
                <a:gridCol w="5046069"/>
              </a:tblGrid>
              <a:tr h="0">
                <a:tc>
                  <a:txBody>
                    <a:bodyPr/>
                    <a:lstStyle/>
                    <a:p>
                      <a:pPr algn="just">
                        <a:lnSpc>
                          <a:spcPct val="115000"/>
                        </a:lnSpc>
                        <a:spcAft>
                          <a:spcPts val="0"/>
                        </a:spcAft>
                      </a:pPr>
                      <a:r>
                        <a:rPr lang="en-GB" sz="1600">
                          <a:latin typeface="Arial"/>
                          <a:ea typeface="Times New Roman"/>
                          <a:cs typeface="Times New Roman"/>
                        </a:rPr>
                        <a:t>11</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latin typeface="Arial"/>
                          <a:ea typeface="Times New Roman"/>
                          <a:cs typeface="Times New Roman"/>
                        </a:rPr>
                        <a:t>PhaseTapChangerNonLinear class</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latin typeface="Arial"/>
                          <a:ea typeface="Times New Roman"/>
                          <a:cs typeface="Times New Roman"/>
                        </a:rPr>
                        <a:t>The attribute </a:t>
                      </a:r>
                      <a:r>
                        <a:rPr lang="en-GB" sz="1600" dirty="0" err="1">
                          <a:latin typeface="Arial"/>
                          <a:ea typeface="Times New Roman"/>
                          <a:cs typeface="Times New Roman"/>
                        </a:rPr>
                        <a:t>xMedian</a:t>
                      </a:r>
                      <a:r>
                        <a:rPr lang="en-GB" sz="1600" dirty="0">
                          <a:latin typeface="Arial"/>
                          <a:ea typeface="Times New Roman"/>
                          <a:cs typeface="Times New Roman"/>
                        </a:rPr>
                        <a:t> should be renamed to </a:t>
                      </a:r>
                      <a:r>
                        <a:rPr lang="en-GB" sz="1600" dirty="0" err="1">
                          <a:latin typeface="Arial"/>
                          <a:ea typeface="Times New Roman"/>
                          <a:cs typeface="Times New Roman"/>
                        </a:rPr>
                        <a:t>xMin</a:t>
                      </a:r>
                      <a:r>
                        <a:rPr lang="en-GB" sz="1600" dirty="0">
                          <a:latin typeface="Arial"/>
                          <a:ea typeface="Times New Roman"/>
                          <a:cs typeface="Times New Roman"/>
                        </a:rPr>
                        <a:t>.</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54626"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41316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277091" y="3020289"/>
            <a:ext cx="8589818" cy="378229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What is the status of this?</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rPr>
              <a:t>See also </a:t>
            </a:r>
            <a:r>
              <a:rPr lang="en-US" dirty="0" err="1" smtClean="0">
                <a:solidFill>
                  <a:schemeClr val="tx1"/>
                </a:solidFill>
              </a:rPr>
              <a:t>pu</a:t>
            </a:r>
            <a:r>
              <a:rPr lang="en-US" dirty="0" smtClean="0">
                <a:solidFill>
                  <a:schemeClr val="tx1"/>
                </a:solidFill>
              </a:rPr>
              <a:t> issue topic</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charset="0"/>
                <a:cs typeface="Arial" charset="0"/>
              </a:rPr>
              <a:t>WG 13 conclusion</a:t>
            </a:r>
          </a:p>
          <a:p>
            <a:pPr lvl="0">
              <a:buFont typeface="Arial" pitchFamily="34" charset="0"/>
              <a:buChar char="•"/>
            </a:pPr>
            <a:r>
              <a:rPr lang="en-US" sz="2000" dirty="0" smtClean="0">
                <a:solidFill>
                  <a:srgbClr val="FF0000"/>
                </a:solidFill>
              </a:rPr>
              <a:t>ENTSO-E requesting to change </a:t>
            </a:r>
            <a:r>
              <a:rPr lang="en-GB" sz="2000" dirty="0" err="1" smtClean="0">
                <a:solidFill>
                  <a:srgbClr val="FF0000"/>
                </a:solidFill>
              </a:rPr>
              <a:t>xDirectTrans</a:t>
            </a:r>
            <a:r>
              <a:rPr lang="en-GB" sz="2000" dirty="0" smtClean="0">
                <a:solidFill>
                  <a:srgbClr val="FF0000"/>
                </a:solidFill>
              </a:rPr>
              <a:t>, </a:t>
            </a:r>
            <a:r>
              <a:rPr lang="en-GB" sz="2000" dirty="0" err="1" smtClean="0">
                <a:solidFill>
                  <a:srgbClr val="FF0000"/>
                </a:solidFill>
              </a:rPr>
              <a:t>xQuadSubtrans</a:t>
            </a:r>
            <a:r>
              <a:rPr lang="en-GB" sz="2000" dirty="0" smtClean="0">
                <a:solidFill>
                  <a:srgbClr val="FF0000"/>
                </a:solidFill>
              </a:rPr>
              <a:t>, </a:t>
            </a:r>
            <a:r>
              <a:rPr lang="en-GB" sz="2000" dirty="0" err="1" smtClean="0">
                <a:solidFill>
                  <a:srgbClr val="FF0000"/>
                </a:solidFill>
              </a:rPr>
              <a:t>xDirectSubtrans</a:t>
            </a:r>
            <a:r>
              <a:rPr lang="en-GB" sz="2000" dirty="0" smtClean="0">
                <a:solidFill>
                  <a:srgbClr val="FF0000"/>
                </a:solidFill>
              </a:rPr>
              <a:t>, </a:t>
            </a:r>
            <a:r>
              <a:rPr lang="en-GB" sz="2000" dirty="0" err="1" smtClean="0">
                <a:solidFill>
                  <a:srgbClr val="FF0000"/>
                </a:solidFill>
              </a:rPr>
              <a:t>xDirectSync</a:t>
            </a:r>
            <a:r>
              <a:rPr lang="en-GB" sz="2000" dirty="0" smtClean="0">
                <a:solidFill>
                  <a:srgbClr val="FF0000"/>
                </a:solidFill>
              </a:rPr>
              <a:t>, </a:t>
            </a:r>
            <a:r>
              <a:rPr lang="en-GB" sz="2000" dirty="0" err="1" smtClean="0">
                <a:solidFill>
                  <a:srgbClr val="FF0000"/>
                </a:solidFill>
              </a:rPr>
              <a:t>xQuadSync</a:t>
            </a:r>
            <a:r>
              <a:rPr lang="en-GB" sz="2000" dirty="0" smtClean="0">
                <a:solidFill>
                  <a:srgbClr val="FF0000"/>
                </a:solidFill>
              </a:rPr>
              <a:t>, and </a:t>
            </a:r>
            <a:r>
              <a:rPr lang="en-GB" sz="2000" dirty="0" err="1" smtClean="0">
                <a:solidFill>
                  <a:srgbClr val="FF0000"/>
                </a:solidFill>
              </a:rPr>
              <a:t>xQuadTrans</a:t>
            </a:r>
            <a:r>
              <a:rPr lang="en-GB" sz="2000" dirty="0" smtClean="0">
                <a:solidFill>
                  <a:srgbClr val="FF0000"/>
                </a:solidFill>
              </a:rPr>
              <a:t> from Reactance to PU.  As long as they can be converted to PU there shouldn’t be an issue.  We need to be sure that there is enough information in the exchange to make the conversion.  We will add attributes as needed to make the PU conversion possible.</a:t>
            </a:r>
            <a:endParaRPr lang="en-US" sz="2000" dirty="0" smtClean="0">
              <a:solidFill>
                <a:srgbClr val="FF0000"/>
              </a:solidFill>
            </a:endParaRPr>
          </a:p>
          <a:p>
            <a:pPr lvl="0">
              <a:buFont typeface="Arial" pitchFamily="34" charset="0"/>
              <a:buChar char="•"/>
            </a:pPr>
            <a:r>
              <a:rPr lang="en-GB" sz="2000" dirty="0" smtClean="0">
                <a:solidFill>
                  <a:srgbClr val="FF0000"/>
                </a:solidFill>
              </a:rPr>
              <a:t>Chuck will explore this issue some more.</a:t>
            </a:r>
            <a:endParaRPr lang="en-US" sz="2000" dirty="0" smtClean="0">
              <a:solidFill>
                <a:srgbClr val="FF0000"/>
              </a:solidFill>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Arial" charset="0"/>
              <a:cs typeface="Arial" charset="0"/>
            </a:endParaRPr>
          </a:p>
        </p:txBody>
      </p:sp>
      <p:graphicFrame>
        <p:nvGraphicFramePr>
          <p:cNvPr id="11" name="Table 10"/>
          <p:cNvGraphicFramePr>
            <a:graphicFrameLocks noGrp="1"/>
          </p:cNvGraphicFramePr>
          <p:nvPr/>
        </p:nvGraphicFramePr>
        <p:xfrm>
          <a:off x="0" y="1810333"/>
          <a:ext cx="9144000" cy="1121664"/>
        </p:xfrm>
        <a:graphic>
          <a:graphicData uri="http://schemas.openxmlformats.org/drawingml/2006/table">
            <a:tbl>
              <a:tblPr/>
              <a:tblGrid>
                <a:gridCol w="494428"/>
                <a:gridCol w="3603503"/>
                <a:gridCol w="5046069"/>
              </a:tblGrid>
              <a:tr h="0">
                <a:tc>
                  <a:txBody>
                    <a:bodyPr/>
                    <a:lstStyle/>
                    <a:p>
                      <a:pPr algn="just">
                        <a:lnSpc>
                          <a:spcPct val="115000"/>
                        </a:lnSpc>
                        <a:spcAft>
                          <a:spcPts val="0"/>
                        </a:spcAft>
                      </a:pPr>
                      <a:r>
                        <a:rPr lang="en-GB" sz="1600">
                          <a:latin typeface="Arial"/>
                          <a:ea typeface="Times New Roman"/>
                          <a:cs typeface="Times New Roman"/>
                        </a:rPr>
                        <a:t>12</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600">
                          <a:latin typeface="Arial"/>
                          <a:ea typeface="Times New Roman"/>
                          <a:cs typeface="Times New Roman"/>
                        </a:rPr>
                        <a:t>SynchronousMachine class</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latin typeface="Arial"/>
                          <a:ea typeface="Times New Roman"/>
                          <a:cs typeface="Times New Roman"/>
                        </a:rPr>
                        <a:t>The attributes </a:t>
                      </a:r>
                      <a:r>
                        <a:rPr lang="en-GB" sz="1600" dirty="0" err="1">
                          <a:latin typeface="Arial"/>
                          <a:ea typeface="Times New Roman"/>
                          <a:cs typeface="Times New Roman"/>
                        </a:rPr>
                        <a:t>xDirectTrans</a:t>
                      </a:r>
                      <a:r>
                        <a:rPr lang="en-GB" sz="1600" dirty="0">
                          <a:latin typeface="Arial"/>
                          <a:ea typeface="Times New Roman"/>
                          <a:cs typeface="Times New Roman"/>
                        </a:rPr>
                        <a:t>, </a:t>
                      </a:r>
                      <a:r>
                        <a:rPr lang="en-GB" sz="1600" dirty="0" err="1">
                          <a:latin typeface="Arial"/>
                          <a:ea typeface="Times New Roman"/>
                          <a:cs typeface="Times New Roman"/>
                        </a:rPr>
                        <a:t>xQuadSubtrans</a:t>
                      </a:r>
                      <a:r>
                        <a:rPr lang="en-GB" sz="1600" dirty="0">
                          <a:latin typeface="Arial"/>
                          <a:ea typeface="Times New Roman"/>
                          <a:cs typeface="Times New Roman"/>
                        </a:rPr>
                        <a:t>, </a:t>
                      </a:r>
                      <a:r>
                        <a:rPr lang="en-GB" sz="1600" dirty="0" err="1">
                          <a:latin typeface="Arial"/>
                          <a:ea typeface="Times New Roman"/>
                          <a:cs typeface="Times New Roman"/>
                        </a:rPr>
                        <a:t>xDirectSubtrans</a:t>
                      </a:r>
                      <a:r>
                        <a:rPr lang="en-GB" sz="1600" dirty="0">
                          <a:latin typeface="Arial"/>
                          <a:ea typeface="Times New Roman"/>
                          <a:cs typeface="Times New Roman"/>
                        </a:rPr>
                        <a:t>, </a:t>
                      </a:r>
                      <a:r>
                        <a:rPr lang="en-GB" sz="1600" dirty="0" err="1">
                          <a:latin typeface="Arial"/>
                          <a:ea typeface="Times New Roman"/>
                          <a:cs typeface="Times New Roman"/>
                        </a:rPr>
                        <a:t>xDirectSync</a:t>
                      </a:r>
                      <a:r>
                        <a:rPr lang="en-GB" sz="1600" dirty="0">
                          <a:latin typeface="Arial"/>
                          <a:ea typeface="Times New Roman"/>
                          <a:cs typeface="Times New Roman"/>
                        </a:rPr>
                        <a:t>, </a:t>
                      </a:r>
                      <a:r>
                        <a:rPr lang="en-GB" sz="1600" dirty="0" err="1">
                          <a:latin typeface="Arial"/>
                          <a:ea typeface="Times New Roman"/>
                          <a:cs typeface="Times New Roman"/>
                        </a:rPr>
                        <a:t>xQuadSync</a:t>
                      </a:r>
                      <a:r>
                        <a:rPr lang="en-GB" sz="1600" dirty="0">
                          <a:latin typeface="Arial"/>
                          <a:ea typeface="Times New Roman"/>
                          <a:cs typeface="Times New Roman"/>
                        </a:rPr>
                        <a:t>, </a:t>
                      </a:r>
                      <a:r>
                        <a:rPr lang="en-GB" sz="1600" dirty="0" err="1">
                          <a:latin typeface="Arial"/>
                          <a:ea typeface="Times New Roman"/>
                          <a:cs typeface="Times New Roman"/>
                        </a:rPr>
                        <a:t>xQuadTrans</a:t>
                      </a:r>
                      <a:r>
                        <a:rPr lang="en-GB" sz="1600" dirty="0">
                          <a:latin typeface="Arial"/>
                          <a:ea typeface="Times New Roman"/>
                          <a:cs typeface="Times New Roman"/>
                        </a:rPr>
                        <a:t> should have type "PU" instead of "Reactance"</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56674"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41316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277091" y="2992583"/>
            <a:ext cx="8589818" cy="297872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What is the status of this?</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rPr>
              <a:t>The issue was that even with the suggested by ENTSO-E attributed for short circuit there is a need of some more to represent extended ward in full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cs typeface="Arial" charset="0"/>
              </a:rPr>
              <a:t>WG13 conclusion:</a:t>
            </a:r>
          </a:p>
          <a:p>
            <a:pPr lvl="0"/>
            <a:r>
              <a:rPr lang="en-US" dirty="0" smtClean="0">
                <a:solidFill>
                  <a:srgbClr val="FF0000"/>
                </a:solidFill>
              </a:rPr>
              <a:t>We believe we already have what is needed.  Need more information from ENTSO-E to be able to address this.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cs typeface="Arial" charset="0"/>
            </a:endParaRPr>
          </a:p>
        </p:txBody>
      </p:sp>
      <p:graphicFrame>
        <p:nvGraphicFramePr>
          <p:cNvPr id="10" name="Table 9"/>
          <p:cNvGraphicFramePr>
            <a:graphicFrameLocks noGrp="1"/>
          </p:cNvGraphicFramePr>
          <p:nvPr/>
        </p:nvGraphicFramePr>
        <p:xfrm>
          <a:off x="0" y="1836859"/>
          <a:ext cx="9144000" cy="560832"/>
        </p:xfrm>
        <a:graphic>
          <a:graphicData uri="http://schemas.openxmlformats.org/drawingml/2006/table">
            <a:tbl>
              <a:tblPr/>
              <a:tblGrid>
                <a:gridCol w="494428"/>
                <a:gridCol w="3603503"/>
                <a:gridCol w="5046069"/>
              </a:tblGrid>
              <a:tr h="0">
                <a:tc>
                  <a:txBody>
                    <a:bodyPr/>
                    <a:lstStyle/>
                    <a:p>
                      <a:pPr algn="just">
                        <a:lnSpc>
                          <a:spcPct val="115000"/>
                        </a:lnSpc>
                        <a:spcAft>
                          <a:spcPts val="0"/>
                        </a:spcAft>
                      </a:pPr>
                      <a:r>
                        <a:rPr lang="en-GB" sz="1600">
                          <a:latin typeface="Arial"/>
                          <a:ea typeface="Times New Roman"/>
                          <a:cs typeface="Times New Roman"/>
                        </a:rPr>
                        <a:t>13</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latin typeface="Arial"/>
                          <a:ea typeface="Times New Roman"/>
                          <a:cs typeface="Times New Roman"/>
                        </a:rPr>
                        <a:t>EquivalentInjection class</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latin typeface="Arial"/>
                          <a:ea typeface="Times New Roman"/>
                          <a:cs typeface="Times New Roman"/>
                        </a:rPr>
                        <a:t>Additional attributes should be added to represent extended ward.</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000" y="48195"/>
            <a:ext cx="8647113" cy="1170998"/>
          </a:xfrm>
        </p:spPr>
        <p:txBody>
          <a:bodyPr/>
          <a:lstStyle/>
          <a:p>
            <a:r>
              <a:rPr lang="en-US" dirty="0" smtClean="0">
                <a:ea typeface="ＭＳ Ｐゴシック" pitchFamily="34" charset="-128"/>
              </a:rPr>
              <a:t>TSO feedback on using ENTSO-E profile for frequent exchange - </a:t>
            </a:r>
            <a:r>
              <a:rPr lang="en-GB" dirty="0" smtClean="0"/>
              <a:t>Focus on benefits of TP partition</a:t>
            </a:r>
            <a:endParaRPr lang="en-GB" dirty="0"/>
          </a:p>
        </p:txBody>
      </p:sp>
      <p:sp>
        <p:nvSpPr>
          <p:cNvPr id="3" name="Espace réservé du contenu 2"/>
          <p:cNvSpPr>
            <a:spLocks noGrp="1"/>
          </p:cNvSpPr>
          <p:nvPr>
            <p:ph idx="1"/>
          </p:nvPr>
        </p:nvSpPr>
        <p:spPr/>
        <p:txBody>
          <a:bodyPr>
            <a:normAutofit/>
          </a:bodyPr>
          <a:lstStyle/>
          <a:p>
            <a:r>
              <a:rPr lang="en-US" dirty="0" smtClean="0"/>
              <a:t>Exchange of resulting topology in a </a:t>
            </a:r>
            <a:r>
              <a:rPr lang="en-US" u="sng" dirty="0" smtClean="0"/>
              <a:t>simple way </a:t>
            </a:r>
            <a:r>
              <a:rPr lang="en-US" dirty="0" smtClean="0"/>
              <a:t>in TP:</a:t>
            </a:r>
          </a:p>
          <a:p>
            <a:pPr lvl="1"/>
            <a:r>
              <a:rPr lang="en-US" dirty="0" smtClean="0"/>
              <a:t>Use of TopologicalNode class</a:t>
            </a:r>
          </a:p>
          <a:p>
            <a:pPr lvl="1">
              <a:buNone/>
            </a:pPr>
            <a:endParaRPr lang="en-US" dirty="0" smtClean="0"/>
          </a:p>
          <a:p>
            <a:pPr lvl="1">
              <a:buNone/>
            </a:pPr>
            <a:r>
              <a:rPr lang="en-US" dirty="0" err="1" smtClean="0"/>
              <a:t>e.g</a:t>
            </a:r>
            <a:r>
              <a:rPr lang="en-US" dirty="0" smtClean="0"/>
              <a:t>:       timestamp 09:30	</a:t>
            </a:r>
            <a:r>
              <a:rPr lang="en-US" dirty="0"/>
              <a:t> </a:t>
            </a:r>
            <a:r>
              <a:rPr lang="en-US" dirty="0" smtClean="0"/>
              <a:t>   	</a:t>
            </a:r>
            <a:r>
              <a:rPr lang="en-US" dirty="0" smtClean="0">
                <a:sym typeface="Wingdings" pitchFamily="2" charset="2"/>
              </a:rPr>
              <a:t></a:t>
            </a:r>
            <a:r>
              <a:rPr lang="en-US" dirty="0" smtClean="0"/>
              <a:t>		timestamp 10:30</a:t>
            </a:r>
          </a:p>
          <a:p>
            <a:pPr lvl="1">
              <a:buNone/>
            </a:pPr>
            <a:endParaRPr lang="en-US" dirty="0"/>
          </a:p>
          <a:p>
            <a:pPr lvl="1">
              <a:buNone/>
            </a:pPr>
            <a:endParaRPr lang="en-US" dirty="0" smtClean="0"/>
          </a:p>
          <a:p>
            <a:pPr lvl="1">
              <a:buNone/>
            </a:pPr>
            <a:endParaRPr lang="en-US" dirty="0" smtClean="0"/>
          </a:p>
          <a:p>
            <a:pPr lvl="1"/>
            <a:endParaRPr lang="en-US" dirty="0" smtClean="0"/>
          </a:p>
          <a:p>
            <a:pPr lvl="1"/>
            <a:endParaRPr lang="en-US" dirty="0" smtClean="0"/>
          </a:p>
          <a:p>
            <a:pPr lvl="1"/>
            <a:endParaRPr lang="en-US" dirty="0"/>
          </a:p>
          <a:p>
            <a:pPr lvl="1"/>
            <a:r>
              <a:rPr lang="en-US" dirty="0" smtClean="0"/>
              <a:t>In general, TSOs are not interested in exchanging complex internal substation topologies…</a:t>
            </a:r>
          </a:p>
          <a:p>
            <a:pPr lvl="1"/>
            <a:r>
              <a:rPr lang="en-US" dirty="0" smtClean="0"/>
              <a:t>… </a:t>
            </a:r>
            <a:r>
              <a:rPr lang="en-US" i="1" dirty="0" smtClean="0"/>
              <a:t>But only </a:t>
            </a:r>
            <a:r>
              <a:rPr lang="en-US" b="1" i="1" dirty="0" smtClean="0"/>
              <a:t>the results of the topology processing</a:t>
            </a:r>
            <a:r>
              <a:rPr lang="en-US" i="1" dirty="0" smtClean="0"/>
              <a:t> for a given model and timestamp</a:t>
            </a:r>
            <a:endParaRPr lang="fr-FR" i="1" dirty="0"/>
          </a:p>
        </p:txBody>
      </p:sp>
      <p:grpSp>
        <p:nvGrpSpPr>
          <p:cNvPr id="5" name="Groupe 28"/>
          <p:cNvGrpSpPr/>
          <p:nvPr/>
        </p:nvGrpSpPr>
        <p:grpSpPr>
          <a:xfrm>
            <a:off x="94424" y="2886112"/>
            <a:ext cx="4422158" cy="1440160"/>
            <a:chOff x="539551" y="2996952"/>
            <a:chExt cx="5469915" cy="1440160"/>
          </a:xfrm>
        </p:grpSpPr>
        <p:sp>
          <p:nvSpPr>
            <p:cNvPr id="4" name="Rectangle 3"/>
            <p:cNvSpPr/>
            <p:nvPr/>
          </p:nvSpPr>
          <p:spPr>
            <a:xfrm>
              <a:off x="1979712" y="2996952"/>
              <a:ext cx="2160240" cy="1368152"/>
            </a:xfrm>
            <a:prstGeom prst="rect">
              <a:avLst/>
            </a:prstGeom>
            <a:solidFill>
              <a:schemeClr val="bg1">
                <a:lumMod val="8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Ellipse 26"/>
            <p:cNvSpPr/>
            <p:nvPr/>
          </p:nvSpPr>
          <p:spPr>
            <a:xfrm>
              <a:off x="2267744" y="3140968"/>
              <a:ext cx="136815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cxnSp>
          <p:nvCxnSpPr>
            <p:cNvPr id="6" name="Connecteur droit 5"/>
            <p:cNvCxnSpPr/>
            <p:nvPr/>
          </p:nvCxnSpPr>
          <p:spPr>
            <a:xfrm>
              <a:off x="971600" y="3284984"/>
              <a:ext cx="1368152" cy="0"/>
            </a:xfrm>
            <a:prstGeom prst="line">
              <a:avLst/>
            </a:prstGeom>
            <a:ln>
              <a:solidFill>
                <a:schemeClr val="tx1"/>
              </a:solidFill>
              <a:tailEnd type="oval" w="lg" len="lg"/>
            </a:ln>
          </p:spPr>
          <p:style>
            <a:lnRef idx="3">
              <a:schemeClr val="accent1"/>
            </a:lnRef>
            <a:fillRef idx="0">
              <a:schemeClr val="accent1"/>
            </a:fillRef>
            <a:effectRef idx="2">
              <a:schemeClr val="accent1"/>
            </a:effectRef>
            <a:fontRef idx="minor">
              <a:schemeClr val="tx1"/>
            </a:fontRef>
          </p:style>
        </p:cxnSp>
        <p:cxnSp>
          <p:nvCxnSpPr>
            <p:cNvPr id="8" name="Connecteur droit 7"/>
            <p:cNvCxnSpPr/>
            <p:nvPr/>
          </p:nvCxnSpPr>
          <p:spPr>
            <a:xfrm>
              <a:off x="971600" y="3861048"/>
              <a:ext cx="1368152" cy="0"/>
            </a:xfrm>
            <a:prstGeom prst="line">
              <a:avLst/>
            </a:prstGeom>
            <a:ln>
              <a:solidFill>
                <a:schemeClr val="tx1"/>
              </a:solidFill>
              <a:tailEnd type="oval" w="lg" len="lg"/>
            </a:ln>
          </p:spPr>
          <p:style>
            <a:lnRef idx="3">
              <a:schemeClr val="accent1"/>
            </a:lnRef>
            <a:fillRef idx="0">
              <a:schemeClr val="accent1"/>
            </a:fillRef>
            <a:effectRef idx="2">
              <a:schemeClr val="accent1"/>
            </a:effectRef>
            <a:fontRef idx="minor">
              <a:schemeClr val="tx1"/>
            </a:fontRef>
          </p:style>
        </p:cxnSp>
        <p:cxnSp>
          <p:nvCxnSpPr>
            <p:cNvPr id="9" name="Connecteur droit 8"/>
            <p:cNvCxnSpPr/>
            <p:nvPr/>
          </p:nvCxnSpPr>
          <p:spPr>
            <a:xfrm flipH="1">
              <a:off x="3563888" y="3284984"/>
              <a:ext cx="1368152" cy="0"/>
            </a:xfrm>
            <a:prstGeom prst="line">
              <a:avLst/>
            </a:prstGeom>
            <a:ln>
              <a:solidFill>
                <a:schemeClr val="tx1"/>
              </a:solidFill>
              <a:tailEnd type="oval" w="lg" len="lg"/>
            </a:ln>
          </p:spPr>
          <p:style>
            <a:lnRef idx="3">
              <a:schemeClr val="accent1"/>
            </a:lnRef>
            <a:fillRef idx="0">
              <a:schemeClr val="accent1"/>
            </a:fillRef>
            <a:effectRef idx="2">
              <a:schemeClr val="accent1"/>
            </a:effectRef>
            <a:fontRef idx="minor">
              <a:schemeClr val="tx1"/>
            </a:fontRef>
          </p:style>
        </p:cxnSp>
        <p:cxnSp>
          <p:nvCxnSpPr>
            <p:cNvPr id="10" name="Connecteur droit 9"/>
            <p:cNvCxnSpPr/>
            <p:nvPr/>
          </p:nvCxnSpPr>
          <p:spPr>
            <a:xfrm flipH="1">
              <a:off x="3563888" y="3861048"/>
              <a:ext cx="1368152" cy="0"/>
            </a:xfrm>
            <a:prstGeom prst="line">
              <a:avLst/>
            </a:prstGeom>
            <a:ln>
              <a:solidFill>
                <a:schemeClr val="tx1"/>
              </a:solidFill>
              <a:tailEnd type="oval" w="lg" len="lg"/>
            </a:ln>
          </p:spPr>
          <p:style>
            <a:lnRef idx="3">
              <a:schemeClr val="accent1"/>
            </a:lnRef>
            <a:fillRef idx="0">
              <a:schemeClr val="accent1"/>
            </a:fillRef>
            <a:effectRef idx="2">
              <a:schemeClr val="accent1"/>
            </a:effectRef>
            <a:fontRef idx="minor">
              <a:schemeClr val="tx1"/>
            </a:fontRef>
          </p:style>
        </p:cxnSp>
        <p:sp>
          <p:nvSpPr>
            <p:cNvPr id="11" name="ZoneTexte 10"/>
            <p:cNvSpPr txBox="1"/>
            <p:nvPr/>
          </p:nvSpPr>
          <p:spPr>
            <a:xfrm>
              <a:off x="2483767" y="4175502"/>
              <a:ext cx="1606339" cy="261610"/>
            </a:xfrm>
            <a:prstGeom prst="rect">
              <a:avLst/>
            </a:prstGeom>
            <a:noFill/>
          </p:spPr>
          <p:txBody>
            <a:bodyPr wrap="square" rtlCol="0">
              <a:spAutoFit/>
            </a:bodyPr>
            <a:lstStyle/>
            <a:p>
              <a:r>
                <a:rPr lang="en-GB" sz="1100" dirty="0" err="1" smtClean="0">
                  <a:solidFill>
                    <a:schemeClr val="tx1"/>
                  </a:solidFill>
                </a:rPr>
                <a:t>VoltageLevel</a:t>
              </a:r>
              <a:endParaRPr lang="en-GB" sz="1100" dirty="0">
                <a:solidFill>
                  <a:schemeClr val="tx1"/>
                </a:solidFill>
              </a:endParaRPr>
            </a:p>
          </p:txBody>
        </p:sp>
        <p:sp>
          <p:nvSpPr>
            <p:cNvPr id="12" name="ZoneTexte 11"/>
            <p:cNvSpPr txBox="1"/>
            <p:nvPr/>
          </p:nvSpPr>
          <p:spPr>
            <a:xfrm>
              <a:off x="539551" y="3573016"/>
              <a:ext cx="1699741" cy="261610"/>
            </a:xfrm>
            <a:prstGeom prst="rect">
              <a:avLst/>
            </a:prstGeom>
            <a:noFill/>
          </p:spPr>
          <p:txBody>
            <a:bodyPr wrap="square" rtlCol="0">
              <a:spAutoFit/>
            </a:bodyPr>
            <a:lstStyle/>
            <a:p>
              <a:r>
                <a:rPr lang="en-GB" sz="1100" dirty="0" err="1" smtClean="0">
                  <a:solidFill>
                    <a:schemeClr val="tx1"/>
                  </a:solidFill>
                </a:rPr>
                <a:t>ACLineSegment</a:t>
              </a:r>
              <a:endParaRPr lang="en-GB" sz="1100" dirty="0" smtClean="0">
                <a:solidFill>
                  <a:schemeClr val="tx1"/>
                </a:solidFill>
              </a:endParaRPr>
            </a:p>
          </p:txBody>
        </p:sp>
        <p:sp>
          <p:nvSpPr>
            <p:cNvPr id="13" name="ZoneTexte 12"/>
            <p:cNvSpPr txBox="1"/>
            <p:nvPr/>
          </p:nvSpPr>
          <p:spPr>
            <a:xfrm>
              <a:off x="539552" y="2996952"/>
              <a:ext cx="1665467" cy="261610"/>
            </a:xfrm>
            <a:prstGeom prst="rect">
              <a:avLst/>
            </a:prstGeom>
            <a:noFill/>
          </p:spPr>
          <p:txBody>
            <a:bodyPr wrap="square" rtlCol="0">
              <a:spAutoFit/>
            </a:bodyPr>
            <a:lstStyle/>
            <a:p>
              <a:r>
                <a:rPr lang="en-GB" sz="1100" dirty="0" err="1" smtClean="0">
                  <a:solidFill>
                    <a:schemeClr val="tx1"/>
                  </a:solidFill>
                </a:rPr>
                <a:t>ACLineSegment</a:t>
              </a:r>
              <a:endParaRPr lang="en-GB" sz="1100" dirty="0" smtClean="0">
                <a:solidFill>
                  <a:schemeClr val="tx1"/>
                </a:solidFill>
              </a:endParaRPr>
            </a:p>
          </p:txBody>
        </p:sp>
        <p:sp>
          <p:nvSpPr>
            <p:cNvPr id="14" name="ZoneTexte 13"/>
            <p:cNvSpPr txBox="1"/>
            <p:nvPr/>
          </p:nvSpPr>
          <p:spPr>
            <a:xfrm>
              <a:off x="4355974" y="2996952"/>
              <a:ext cx="1619218" cy="261610"/>
            </a:xfrm>
            <a:prstGeom prst="rect">
              <a:avLst/>
            </a:prstGeom>
            <a:noFill/>
          </p:spPr>
          <p:txBody>
            <a:bodyPr wrap="square" rtlCol="0">
              <a:spAutoFit/>
            </a:bodyPr>
            <a:lstStyle/>
            <a:p>
              <a:r>
                <a:rPr lang="en-GB" sz="1100" dirty="0" err="1" smtClean="0">
                  <a:solidFill>
                    <a:schemeClr val="tx1"/>
                  </a:solidFill>
                </a:rPr>
                <a:t>ACLineSegment</a:t>
              </a:r>
              <a:endParaRPr lang="en-GB" sz="1100" dirty="0" smtClean="0">
                <a:solidFill>
                  <a:schemeClr val="tx1"/>
                </a:solidFill>
              </a:endParaRPr>
            </a:p>
          </p:txBody>
        </p:sp>
        <p:sp>
          <p:nvSpPr>
            <p:cNvPr id="17" name="ZoneTexte 16"/>
            <p:cNvSpPr txBox="1"/>
            <p:nvPr/>
          </p:nvSpPr>
          <p:spPr>
            <a:xfrm>
              <a:off x="4355975" y="3573016"/>
              <a:ext cx="1653491" cy="261610"/>
            </a:xfrm>
            <a:prstGeom prst="rect">
              <a:avLst/>
            </a:prstGeom>
            <a:noFill/>
          </p:spPr>
          <p:txBody>
            <a:bodyPr wrap="square" rtlCol="0">
              <a:spAutoFit/>
            </a:bodyPr>
            <a:lstStyle/>
            <a:p>
              <a:r>
                <a:rPr lang="en-GB" sz="1100" dirty="0" err="1" smtClean="0">
                  <a:solidFill>
                    <a:schemeClr val="tx1"/>
                  </a:solidFill>
                </a:rPr>
                <a:t>ACLineSegment</a:t>
              </a:r>
              <a:endParaRPr lang="en-GB" sz="1100" dirty="0" smtClean="0">
                <a:solidFill>
                  <a:schemeClr val="tx1"/>
                </a:solidFill>
              </a:endParaRPr>
            </a:p>
          </p:txBody>
        </p:sp>
        <p:sp>
          <p:nvSpPr>
            <p:cNvPr id="18" name="ZoneTexte 17"/>
            <p:cNvSpPr txBox="1"/>
            <p:nvPr/>
          </p:nvSpPr>
          <p:spPr>
            <a:xfrm>
              <a:off x="2051720" y="3023374"/>
              <a:ext cx="1187624" cy="261610"/>
            </a:xfrm>
            <a:prstGeom prst="rect">
              <a:avLst/>
            </a:prstGeom>
            <a:noFill/>
          </p:spPr>
          <p:txBody>
            <a:bodyPr wrap="square" rtlCol="0">
              <a:spAutoFit/>
            </a:bodyPr>
            <a:lstStyle/>
            <a:p>
              <a:r>
                <a:rPr lang="en-GB" sz="1100" smtClean="0">
                  <a:solidFill>
                    <a:schemeClr val="tx1"/>
                  </a:solidFill>
                </a:rPr>
                <a:t>Terminal</a:t>
              </a:r>
              <a:endParaRPr lang="en-GB" sz="1100">
                <a:solidFill>
                  <a:schemeClr val="tx1"/>
                </a:solidFill>
              </a:endParaRPr>
            </a:p>
          </p:txBody>
        </p:sp>
        <p:sp>
          <p:nvSpPr>
            <p:cNvPr id="19" name="ZoneTexte 18"/>
            <p:cNvSpPr txBox="1"/>
            <p:nvPr/>
          </p:nvSpPr>
          <p:spPr>
            <a:xfrm>
              <a:off x="2051720" y="3933056"/>
              <a:ext cx="1187624" cy="261610"/>
            </a:xfrm>
            <a:prstGeom prst="rect">
              <a:avLst/>
            </a:prstGeom>
            <a:noFill/>
          </p:spPr>
          <p:txBody>
            <a:bodyPr wrap="square" rtlCol="0">
              <a:spAutoFit/>
            </a:bodyPr>
            <a:lstStyle/>
            <a:p>
              <a:r>
                <a:rPr lang="en-GB" sz="1100" smtClean="0">
                  <a:solidFill>
                    <a:schemeClr val="tx1"/>
                  </a:solidFill>
                </a:rPr>
                <a:t>Terminal</a:t>
              </a:r>
              <a:endParaRPr lang="en-GB" sz="1100">
                <a:solidFill>
                  <a:schemeClr val="tx1"/>
                </a:solidFill>
              </a:endParaRPr>
            </a:p>
          </p:txBody>
        </p:sp>
        <p:sp>
          <p:nvSpPr>
            <p:cNvPr id="20" name="ZoneTexte 19"/>
            <p:cNvSpPr txBox="1"/>
            <p:nvPr/>
          </p:nvSpPr>
          <p:spPr>
            <a:xfrm>
              <a:off x="3347864" y="3933056"/>
              <a:ext cx="1187624" cy="261610"/>
            </a:xfrm>
            <a:prstGeom prst="rect">
              <a:avLst/>
            </a:prstGeom>
            <a:noFill/>
          </p:spPr>
          <p:txBody>
            <a:bodyPr wrap="square" rtlCol="0">
              <a:spAutoFit/>
            </a:bodyPr>
            <a:lstStyle/>
            <a:p>
              <a:r>
                <a:rPr lang="en-GB" sz="1100" smtClean="0">
                  <a:solidFill>
                    <a:schemeClr val="tx1"/>
                  </a:solidFill>
                </a:rPr>
                <a:t>Terminal</a:t>
              </a:r>
              <a:endParaRPr lang="en-GB" sz="1100">
                <a:solidFill>
                  <a:schemeClr val="tx1"/>
                </a:solidFill>
              </a:endParaRPr>
            </a:p>
          </p:txBody>
        </p:sp>
        <p:sp>
          <p:nvSpPr>
            <p:cNvPr id="21" name="ZoneTexte 20"/>
            <p:cNvSpPr txBox="1"/>
            <p:nvPr/>
          </p:nvSpPr>
          <p:spPr>
            <a:xfrm>
              <a:off x="3275856" y="3023374"/>
              <a:ext cx="1187624" cy="261610"/>
            </a:xfrm>
            <a:prstGeom prst="rect">
              <a:avLst/>
            </a:prstGeom>
            <a:noFill/>
          </p:spPr>
          <p:txBody>
            <a:bodyPr wrap="square" rtlCol="0">
              <a:spAutoFit/>
            </a:bodyPr>
            <a:lstStyle/>
            <a:p>
              <a:r>
                <a:rPr lang="en-GB" sz="1100" smtClean="0">
                  <a:solidFill>
                    <a:schemeClr val="tx1"/>
                  </a:solidFill>
                </a:rPr>
                <a:t>Terminal</a:t>
              </a:r>
              <a:endParaRPr lang="en-GB" sz="1100">
                <a:solidFill>
                  <a:schemeClr val="tx1"/>
                </a:solidFill>
              </a:endParaRPr>
            </a:p>
          </p:txBody>
        </p:sp>
        <p:cxnSp>
          <p:nvCxnSpPr>
            <p:cNvPr id="23" name="Connecteur droit 22"/>
            <p:cNvCxnSpPr/>
            <p:nvPr/>
          </p:nvCxnSpPr>
          <p:spPr>
            <a:xfrm flipH="1">
              <a:off x="683568" y="3284984"/>
              <a:ext cx="288032" cy="0"/>
            </a:xfrm>
            <a:prstGeom prst="line">
              <a:avLst/>
            </a:prstGeom>
            <a:ln>
              <a:solidFill>
                <a:schemeClr val="tx1"/>
              </a:solidFill>
              <a:prstDash val="sysDot"/>
            </a:ln>
          </p:spPr>
          <p:style>
            <a:lnRef idx="3">
              <a:schemeClr val="accent1"/>
            </a:lnRef>
            <a:fillRef idx="0">
              <a:schemeClr val="accent1"/>
            </a:fillRef>
            <a:effectRef idx="2">
              <a:schemeClr val="accent1"/>
            </a:effectRef>
            <a:fontRef idx="minor">
              <a:schemeClr val="tx1"/>
            </a:fontRef>
          </p:style>
        </p:cxnSp>
        <p:cxnSp>
          <p:nvCxnSpPr>
            <p:cNvPr id="24" name="Connecteur droit 23"/>
            <p:cNvCxnSpPr/>
            <p:nvPr/>
          </p:nvCxnSpPr>
          <p:spPr>
            <a:xfrm flipH="1">
              <a:off x="683568" y="3861048"/>
              <a:ext cx="288032" cy="0"/>
            </a:xfrm>
            <a:prstGeom prst="line">
              <a:avLst/>
            </a:prstGeom>
            <a:ln>
              <a:solidFill>
                <a:schemeClr val="tx1"/>
              </a:solidFill>
              <a:prstDash val="sysDot"/>
            </a:ln>
          </p:spPr>
          <p:style>
            <a:lnRef idx="3">
              <a:schemeClr val="accent1"/>
            </a:lnRef>
            <a:fillRef idx="0">
              <a:schemeClr val="accent1"/>
            </a:fillRef>
            <a:effectRef idx="2">
              <a:schemeClr val="accent1"/>
            </a:effectRef>
            <a:fontRef idx="minor">
              <a:schemeClr val="tx1"/>
            </a:fontRef>
          </p:style>
        </p:cxnSp>
        <p:cxnSp>
          <p:nvCxnSpPr>
            <p:cNvPr id="25" name="Connecteur droit 24"/>
            <p:cNvCxnSpPr/>
            <p:nvPr/>
          </p:nvCxnSpPr>
          <p:spPr>
            <a:xfrm flipH="1">
              <a:off x="4932040" y="3284984"/>
              <a:ext cx="288032" cy="0"/>
            </a:xfrm>
            <a:prstGeom prst="line">
              <a:avLst/>
            </a:prstGeom>
            <a:ln>
              <a:solidFill>
                <a:schemeClr val="tx1"/>
              </a:solidFill>
              <a:prstDash val="sysDot"/>
            </a:ln>
          </p:spPr>
          <p:style>
            <a:lnRef idx="3">
              <a:schemeClr val="accent1"/>
            </a:lnRef>
            <a:fillRef idx="0">
              <a:schemeClr val="accent1"/>
            </a:fillRef>
            <a:effectRef idx="2">
              <a:schemeClr val="accent1"/>
            </a:effectRef>
            <a:fontRef idx="minor">
              <a:schemeClr val="tx1"/>
            </a:fontRef>
          </p:style>
        </p:cxnSp>
        <p:cxnSp>
          <p:nvCxnSpPr>
            <p:cNvPr id="26" name="Connecteur droit 25"/>
            <p:cNvCxnSpPr/>
            <p:nvPr/>
          </p:nvCxnSpPr>
          <p:spPr>
            <a:xfrm flipH="1">
              <a:off x="4932040" y="3861048"/>
              <a:ext cx="288032" cy="0"/>
            </a:xfrm>
            <a:prstGeom prst="line">
              <a:avLst/>
            </a:prstGeom>
            <a:ln>
              <a:solidFill>
                <a:schemeClr val="tx1"/>
              </a:solidFill>
              <a:prstDash val="sysDot"/>
            </a:ln>
          </p:spPr>
          <p:style>
            <a:lnRef idx="3">
              <a:schemeClr val="accent1"/>
            </a:lnRef>
            <a:fillRef idx="0">
              <a:schemeClr val="accent1"/>
            </a:fillRef>
            <a:effectRef idx="2">
              <a:schemeClr val="accent1"/>
            </a:effectRef>
            <a:fontRef idx="minor">
              <a:schemeClr val="tx1"/>
            </a:fontRef>
          </p:style>
        </p:cxnSp>
        <p:sp>
          <p:nvSpPr>
            <p:cNvPr id="28" name="ZoneTexte 27"/>
            <p:cNvSpPr txBox="1"/>
            <p:nvPr/>
          </p:nvSpPr>
          <p:spPr>
            <a:xfrm>
              <a:off x="2411759" y="3501008"/>
              <a:ext cx="1215642" cy="430887"/>
            </a:xfrm>
            <a:prstGeom prst="rect">
              <a:avLst/>
            </a:prstGeom>
            <a:noFill/>
          </p:spPr>
          <p:txBody>
            <a:bodyPr wrap="square" rtlCol="0">
              <a:spAutoFit/>
            </a:bodyPr>
            <a:lstStyle/>
            <a:p>
              <a:r>
                <a:rPr lang="en-GB" sz="1100" dirty="0" smtClean="0">
                  <a:solidFill>
                    <a:schemeClr val="tx1"/>
                  </a:solidFill>
                </a:rPr>
                <a:t>TopologicalNode</a:t>
              </a:r>
            </a:p>
          </p:txBody>
        </p:sp>
      </p:grpSp>
      <p:grpSp>
        <p:nvGrpSpPr>
          <p:cNvPr id="7" name="Groupe 52"/>
          <p:cNvGrpSpPr/>
          <p:nvPr/>
        </p:nvGrpSpPr>
        <p:grpSpPr>
          <a:xfrm>
            <a:off x="4488852" y="2886112"/>
            <a:ext cx="4655148" cy="1440160"/>
            <a:chOff x="4932039" y="2996952"/>
            <a:chExt cx="5758108" cy="1440160"/>
          </a:xfrm>
        </p:grpSpPr>
        <p:sp>
          <p:nvSpPr>
            <p:cNvPr id="31" name="Rectangle 30"/>
            <p:cNvSpPr/>
            <p:nvPr/>
          </p:nvSpPr>
          <p:spPr>
            <a:xfrm>
              <a:off x="6372200" y="2996952"/>
              <a:ext cx="2160240" cy="1368152"/>
            </a:xfrm>
            <a:prstGeom prst="rect">
              <a:avLst/>
            </a:prstGeom>
            <a:solidFill>
              <a:schemeClr val="bg1">
                <a:lumMod val="8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Ellipse 50"/>
            <p:cNvSpPr/>
            <p:nvPr/>
          </p:nvSpPr>
          <p:spPr>
            <a:xfrm>
              <a:off x="6660232" y="3645024"/>
              <a:ext cx="1368152"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52" name="ZoneTexte 51"/>
            <p:cNvSpPr txBox="1"/>
            <p:nvPr/>
          </p:nvSpPr>
          <p:spPr>
            <a:xfrm>
              <a:off x="6804248" y="3717032"/>
              <a:ext cx="1187624" cy="430887"/>
            </a:xfrm>
            <a:prstGeom prst="rect">
              <a:avLst/>
            </a:prstGeom>
            <a:noFill/>
          </p:spPr>
          <p:txBody>
            <a:bodyPr wrap="square" rtlCol="0">
              <a:spAutoFit/>
            </a:bodyPr>
            <a:lstStyle/>
            <a:p>
              <a:r>
                <a:rPr lang="en-GB" sz="1100" dirty="0" smtClean="0">
                  <a:solidFill>
                    <a:schemeClr val="tx1"/>
                  </a:solidFill>
                </a:rPr>
                <a:t>TopologicalNode</a:t>
              </a:r>
            </a:p>
          </p:txBody>
        </p:sp>
        <p:sp>
          <p:nvSpPr>
            <p:cNvPr id="32" name="Ellipse 31"/>
            <p:cNvSpPr/>
            <p:nvPr/>
          </p:nvSpPr>
          <p:spPr>
            <a:xfrm>
              <a:off x="6660232" y="3212976"/>
              <a:ext cx="1368152"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cxnSp>
          <p:nvCxnSpPr>
            <p:cNvPr id="33" name="Connecteur droit 32"/>
            <p:cNvCxnSpPr/>
            <p:nvPr/>
          </p:nvCxnSpPr>
          <p:spPr>
            <a:xfrm>
              <a:off x="5364088" y="3284984"/>
              <a:ext cx="1368152" cy="0"/>
            </a:xfrm>
            <a:prstGeom prst="line">
              <a:avLst/>
            </a:prstGeom>
            <a:ln>
              <a:solidFill>
                <a:schemeClr val="tx1"/>
              </a:solidFill>
              <a:tailEnd type="oval" w="lg" len="lg"/>
            </a:ln>
          </p:spPr>
          <p:style>
            <a:lnRef idx="3">
              <a:schemeClr val="accent1"/>
            </a:lnRef>
            <a:fillRef idx="0">
              <a:schemeClr val="accent1"/>
            </a:fillRef>
            <a:effectRef idx="2">
              <a:schemeClr val="accent1"/>
            </a:effectRef>
            <a:fontRef idx="minor">
              <a:schemeClr val="tx1"/>
            </a:fontRef>
          </p:style>
        </p:cxnSp>
        <p:cxnSp>
          <p:nvCxnSpPr>
            <p:cNvPr id="34" name="Connecteur droit 33"/>
            <p:cNvCxnSpPr/>
            <p:nvPr/>
          </p:nvCxnSpPr>
          <p:spPr>
            <a:xfrm>
              <a:off x="5364088" y="3861048"/>
              <a:ext cx="1368152" cy="0"/>
            </a:xfrm>
            <a:prstGeom prst="line">
              <a:avLst/>
            </a:prstGeom>
            <a:ln>
              <a:solidFill>
                <a:schemeClr val="tx1"/>
              </a:solidFill>
              <a:tailEnd type="oval" w="lg" len="lg"/>
            </a:ln>
          </p:spPr>
          <p:style>
            <a:lnRef idx="3">
              <a:schemeClr val="accent1"/>
            </a:lnRef>
            <a:fillRef idx="0">
              <a:schemeClr val="accent1"/>
            </a:fillRef>
            <a:effectRef idx="2">
              <a:schemeClr val="accent1"/>
            </a:effectRef>
            <a:fontRef idx="minor">
              <a:schemeClr val="tx1"/>
            </a:fontRef>
          </p:style>
        </p:cxnSp>
        <p:cxnSp>
          <p:nvCxnSpPr>
            <p:cNvPr id="35" name="Connecteur droit 34"/>
            <p:cNvCxnSpPr/>
            <p:nvPr/>
          </p:nvCxnSpPr>
          <p:spPr>
            <a:xfrm flipH="1">
              <a:off x="7956376" y="3284984"/>
              <a:ext cx="1368152" cy="0"/>
            </a:xfrm>
            <a:prstGeom prst="line">
              <a:avLst/>
            </a:prstGeom>
            <a:ln>
              <a:solidFill>
                <a:schemeClr val="tx1"/>
              </a:solidFill>
              <a:tailEnd type="oval" w="lg" len="lg"/>
            </a:ln>
          </p:spPr>
          <p:style>
            <a:lnRef idx="3">
              <a:schemeClr val="accent1"/>
            </a:lnRef>
            <a:fillRef idx="0">
              <a:schemeClr val="accent1"/>
            </a:fillRef>
            <a:effectRef idx="2">
              <a:schemeClr val="accent1"/>
            </a:effectRef>
            <a:fontRef idx="minor">
              <a:schemeClr val="tx1"/>
            </a:fontRef>
          </p:style>
        </p:cxnSp>
        <p:cxnSp>
          <p:nvCxnSpPr>
            <p:cNvPr id="36" name="Connecteur droit 35"/>
            <p:cNvCxnSpPr/>
            <p:nvPr/>
          </p:nvCxnSpPr>
          <p:spPr>
            <a:xfrm flipH="1">
              <a:off x="7956376" y="3861048"/>
              <a:ext cx="1368152" cy="0"/>
            </a:xfrm>
            <a:prstGeom prst="line">
              <a:avLst/>
            </a:prstGeom>
            <a:ln>
              <a:solidFill>
                <a:schemeClr val="tx1"/>
              </a:solidFill>
              <a:tailEnd type="oval" w="lg" len="lg"/>
            </a:ln>
          </p:spPr>
          <p:style>
            <a:lnRef idx="3">
              <a:schemeClr val="accent1"/>
            </a:lnRef>
            <a:fillRef idx="0">
              <a:schemeClr val="accent1"/>
            </a:fillRef>
            <a:effectRef idx="2">
              <a:schemeClr val="accent1"/>
            </a:effectRef>
            <a:fontRef idx="minor">
              <a:schemeClr val="tx1"/>
            </a:fontRef>
          </p:style>
        </p:cxnSp>
        <p:sp>
          <p:nvSpPr>
            <p:cNvPr id="37" name="ZoneTexte 36"/>
            <p:cNvSpPr txBox="1"/>
            <p:nvPr/>
          </p:nvSpPr>
          <p:spPr>
            <a:xfrm>
              <a:off x="6876256" y="4175502"/>
              <a:ext cx="1483239" cy="261610"/>
            </a:xfrm>
            <a:prstGeom prst="rect">
              <a:avLst/>
            </a:prstGeom>
            <a:noFill/>
          </p:spPr>
          <p:txBody>
            <a:bodyPr wrap="square" rtlCol="0">
              <a:spAutoFit/>
            </a:bodyPr>
            <a:lstStyle/>
            <a:p>
              <a:r>
                <a:rPr lang="en-GB" sz="1100" dirty="0" err="1" smtClean="0">
                  <a:solidFill>
                    <a:schemeClr val="tx1"/>
                  </a:solidFill>
                </a:rPr>
                <a:t>VoltageLevel</a:t>
              </a:r>
              <a:endParaRPr lang="en-GB" sz="1100" dirty="0">
                <a:solidFill>
                  <a:schemeClr val="tx1"/>
                </a:solidFill>
              </a:endParaRPr>
            </a:p>
          </p:txBody>
        </p:sp>
        <p:sp>
          <p:nvSpPr>
            <p:cNvPr id="38" name="ZoneTexte 37"/>
            <p:cNvSpPr txBox="1"/>
            <p:nvPr/>
          </p:nvSpPr>
          <p:spPr>
            <a:xfrm>
              <a:off x="4932039" y="3573016"/>
              <a:ext cx="1610917" cy="261610"/>
            </a:xfrm>
            <a:prstGeom prst="rect">
              <a:avLst/>
            </a:prstGeom>
            <a:noFill/>
          </p:spPr>
          <p:txBody>
            <a:bodyPr wrap="square" rtlCol="0">
              <a:spAutoFit/>
            </a:bodyPr>
            <a:lstStyle/>
            <a:p>
              <a:r>
                <a:rPr lang="en-GB" sz="1100" dirty="0" err="1" smtClean="0">
                  <a:solidFill>
                    <a:schemeClr val="tx1"/>
                  </a:solidFill>
                </a:rPr>
                <a:t>ACLineSegment</a:t>
              </a:r>
              <a:endParaRPr lang="en-GB" sz="1100" dirty="0" smtClean="0">
                <a:solidFill>
                  <a:schemeClr val="tx1"/>
                </a:solidFill>
              </a:endParaRPr>
            </a:p>
          </p:txBody>
        </p:sp>
        <p:sp>
          <p:nvSpPr>
            <p:cNvPr id="39" name="ZoneTexte 38"/>
            <p:cNvSpPr txBox="1"/>
            <p:nvPr/>
          </p:nvSpPr>
          <p:spPr>
            <a:xfrm>
              <a:off x="4932040" y="2996952"/>
              <a:ext cx="1645191" cy="261610"/>
            </a:xfrm>
            <a:prstGeom prst="rect">
              <a:avLst/>
            </a:prstGeom>
            <a:noFill/>
          </p:spPr>
          <p:txBody>
            <a:bodyPr wrap="square" rtlCol="0">
              <a:spAutoFit/>
            </a:bodyPr>
            <a:lstStyle/>
            <a:p>
              <a:r>
                <a:rPr lang="en-GB" sz="1100" dirty="0" err="1" smtClean="0">
                  <a:solidFill>
                    <a:schemeClr val="tx1"/>
                  </a:solidFill>
                </a:rPr>
                <a:t>ACLineSegment</a:t>
              </a:r>
              <a:endParaRPr lang="en-GB" sz="1100" dirty="0" smtClean="0">
                <a:solidFill>
                  <a:schemeClr val="tx1"/>
                </a:solidFill>
              </a:endParaRPr>
            </a:p>
          </p:txBody>
        </p:sp>
        <p:sp>
          <p:nvSpPr>
            <p:cNvPr id="40" name="ZoneTexte 39"/>
            <p:cNvSpPr txBox="1"/>
            <p:nvPr/>
          </p:nvSpPr>
          <p:spPr>
            <a:xfrm>
              <a:off x="8748462" y="2996952"/>
              <a:ext cx="1941685" cy="261610"/>
            </a:xfrm>
            <a:prstGeom prst="rect">
              <a:avLst/>
            </a:prstGeom>
            <a:noFill/>
          </p:spPr>
          <p:txBody>
            <a:bodyPr wrap="square" rtlCol="0">
              <a:spAutoFit/>
            </a:bodyPr>
            <a:lstStyle/>
            <a:p>
              <a:r>
                <a:rPr lang="en-GB" sz="1100" dirty="0" err="1" smtClean="0">
                  <a:solidFill>
                    <a:schemeClr val="tx1"/>
                  </a:solidFill>
                </a:rPr>
                <a:t>ACLineSegment</a:t>
              </a:r>
              <a:endParaRPr lang="en-GB" sz="1100" dirty="0" smtClean="0">
                <a:solidFill>
                  <a:schemeClr val="tx1"/>
                </a:solidFill>
              </a:endParaRPr>
            </a:p>
          </p:txBody>
        </p:sp>
        <p:sp>
          <p:nvSpPr>
            <p:cNvPr id="41" name="ZoneTexte 40"/>
            <p:cNvSpPr txBox="1"/>
            <p:nvPr/>
          </p:nvSpPr>
          <p:spPr>
            <a:xfrm>
              <a:off x="8748462" y="3573016"/>
              <a:ext cx="1667490" cy="261610"/>
            </a:xfrm>
            <a:prstGeom prst="rect">
              <a:avLst/>
            </a:prstGeom>
            <a:noFill/>
          </p:spPr>
          <p:txBody>
            <a:bodyPr wrap="square" rtlCol="0">
              <a:spAutoFit/>
            </a:bodyPr>
            <a:lstStyle/>
            <a:p>
              <a:r>
                <a:rPr lang="en-GB" sz="1100" dirty="0" err="1" smtClean="0">
                  <a:solidFill>
                    <a:schemeClr val="tx1"/>
                  </a:solidFill>
                </a:rPr>
                <a:t>ACLineSegment</a:t>
              </a:r>
              <a:endParaRPr lang="en-GB" sz="1100" dirty="0" smtClean="0">
                <a:solidFill>
                  <a:schemeClr val="tx1"/>
                </a:solidFill>
              </a:endParaRPr>
            </a:p>
          </p:txBody>
        </p:sp>
        <p:sp>
          <p:nvSpPr>
            <p:cNvPr id="42" name="ZoneTexte 41"/>
            <p:cNvSpPr txBox="1"/>
            <p:nvPr/>
          </p:nvSpPr>
          <p:spPr>
            <a:xfrm>
              <a:off x="6444208" y="3023374"/>
              <a:ext cx="1187624" cy="261610"/>
            </a:xfrm>
            <a:prstGeom prst="rect">
              <a:avLst/>
            </a:prstGeom>
            <a:noFill/>
          </p:spPr>
          <p:txBody>
            <a:bodyPr wrap="square" rtlCol="0">
              <a:spAutoFit/>
            </a:bodyPr>
            <a:lstStyle/>
            <a:p>
              <a:r>
                <a:rPr lang="en-GB" sz="1100" smtClean="0">
                  <a:solidFill>
                    <a:schemeClr val="tx1"/>
                  </a:solidFill>
                </a:rPr>
                <a:t>Terminal</a:t>
              </a:r>
              <a:endParaRPr lang="en-GB" sz="1100">
                <a:solidFill>
                  <a:schemeClr val="tx1"/>
                </a:solidFill>
              </a:endParaRPr>
            </a:p>
          </p:txBody>
        </p:sp>
        <p:sp>
          <p:nvSpPr>
            <p:cNvPr id="43" name="ZoneTexte 42"/>
            <p:cNvSpPr txBox="1"/>
            <p:nvPr/>
          </p:nvSpPr>
          <p:spPr>
            <a:xfrm>
              <a:off x="6444208" y="3933056"/>
              <a:ext cx="1187624" cy="261610"/>
            </a:xfrm>
            <a:prstGeom prst="rect">
              <a:avLst/>
            </a:prstGeom>
            <a:noFill/>
          </p:spPr>
          <p:txBody>
            <a:bodyPr wrap="square" rtlCol="0">
              <a:spAutoFit/>
            </a:bodyPr>
            <a:lstStyle/>
            <a:p>
              <a:r>
                <a:rPr lang="en-GB" sz="1100" smtClean="0">
                  <a:solidFill>
                    <a:schemeClr val="tx1"/>
                  </a:solidFill>
                </a:rPr>
                <a:t>Terminal</a:t>
              </a:r>
              <a:endParaRPr lang="en-GB" sz="1100">
                <a:solidFill>
                  <a:schemeClr val="tx1"/>
                </a:solidFill>
              </a:endParaRPr>
            </a:p>
          </p:txBody>
        </p:sp>
        <p:sp>
          <p:nvSpPr>
            <p:cNvPr id="44" name="ZoneTexte 43"/>
            <p:cNvSpPr txBox="1"/>
            <p:nvPr/>
          </p:nvSpPr>
          <p:spPr>
            <a:xfrm>
              <a:off x="7740352" y="3933056"/>
              <a:ext cx="1187624" cy="261610"/>
            </a:xfrm>
            <a:prstGeom prst="rect">
              <a:avLst/>
            </a:prstGeom>
            <a:noFill/>
          </p:spPr>
          <p:txBody>
            <a:bodyPr wrap="square" rtlCol="0">
              <a:spAutoFit/>
            </a:bodyPr>
            <a:lstStyle/>
            <a:p>
              <a:r>
                <a:rPr lang="en-GB" sz="1100" smtClean="0">
                  <a:solidFill>
                    <a:schemeClr val="tx1"/>
                  </a:solidFill>
                </a:rPr>
                <a:t>Terminal</a:t>
              </a:r>
              <a:endParaRPr lang="en-GB" sz="1100">
                <a:solidFill>
                  <a:schemeClr val="tx1"/>
                </a:solidFill>
              </a:endParaRPr>
            </a:p>
          </p:txBody>
        </p:sp>
        <p:sp>
          <p:nvSpPr>
            <p:cNvPr id="45" name="ZoneTexte 44"/>
            <p:cNvSpPr txBox="1"/>
            <p:nvPr/>
          </p:nvSpPr>
          <p:spPr>
            <a:xfrm>
              <a:off x="7668344" y="3023374"/>
              <a:ext cx="1187624" cy="261610"/>
            </a:xfrm>
            <a:prstGeom prst="rect">
              <a:avLst/>
            </a:prstGeom>
            <a:noFill/>
          </p:spPr>
          <p:txBody>
            <a:bodyPr wrap="square" rtlCol="0">
              <a:spAutoFit/>
            </a:bodyPr>
            <a:lstStyle/>
            <a:p>
              <a:r>
                <a:rPr lang="en-GB" sz="1100" smtClean="0">
                  <a:solidFill>
                    <a:schemeClr val="tx1"/>
                  </a:solidFill>
                </a:rPr>
                <a:t>Terminal</a:t>
              </a:r>
              <a:endParaRPr lang="en-GB" sz="1100">
                <a:solidFill>
                  <a:schemeClr val="tx1"/>
                </a:solidFill>
              </a:endParaRPr>
            </a:p>
          </p:txBody>
        </p:sp>
        <p:cxnSp>
          <p:nvCxnSpPr>
            <p:cNvPr id="46" name="Connecteur droit 45"/>
            <p:cNvCxnSpPr/>
            <p:nvPr/>
          </p:nvCxnSpPr>
          <p:spPr>
            <a:xfrm flipH="1">
              <a:off x="5076056" y="3284984"/>
              <a:ext cx="288032" cy="0"/>
            </a:xfrm>
            <a:prstGeom prst="line">
              <a:avLst/>
            </a:prstGeom>
            <a:ln>
              <a:solidFill>
                <a:schemeClr val="tx1"/>
              </a:solidFill>
              <a:prstDash val="sysDot"/>
            </a:ln>
          </p:spPr>
          <p:style>
            <a:lnRef idx="3">
              <a:schemeClr val="accent1"/>
            </a:lnRef>
            <a:fillRef idx="0">
              <a:schemeClr val="accent1"/>
            </a:fillRef>
            <a:effectRef idx="2">
              <a:schemeClr val="accent1"/>
            </a:effectRef>
            <a:fontRef idx="minor">
              <a:schemeClr val="tx1"/>
            </a:fontRef>
          </p:style>
        </p:cxnSp>
        <p:cxnSp>
          <p:nvCxnSpPr>
            <p:cNvPr id="47" name="Connecteur droit 46"/>
            <p:cNvCxnSpPr/>
            <p:nvPr/>
          </p:nvCxnSpPr>
          <p:spPr>
            <a:xfrm flipH="1">
              <a:off x="5076056" y="3861048"/>
              <a:ext cx="288032" cy="0"/>
            </a:xfrm>
            <a:prstGeom prst="line">
              <a:avLst/>
            </a:prstGeom>
            <a:ln>
              <a:solidFill>
                <a:schemeClr val="tx1"/>
              </a:solidFill>
              <a:prstDash val="sysDot"/>
            </a:ln>
          </p:spPr>
          <p:style>
            <a:lnRef idx="3">
              <a:schemeClr val="accent1"/>
            </a:lnRef>
            <a:fillRef idx="0">
              <a:schemeClr val="accent1"/>
            </a:fillRef>
            <a:effectRef idx="2">
              <a:schemeClr val="accent1"/>
            </a:effectRef>
            <a:fontRef idx="minor">
              <a:schemeClr val="tx1"/>
            </a:fontRef>
          </p:style>
        </p:cxnSp>
        <p:cxnSp>
          <p:nvCxnSpPr>
            <p:cNvPr id="48" name="Connecteur droit 47"/>
            <p:cNvCxnSpPr/>
            <p:nvPr/>
          </p:nvCxnSpPr>
          <p:spPr>
            <a:xfrm flipH="1">
              <a:off x="9324528" y="3284984"/>
              <a:ext cx="288032" cy="0"/>
            </a:xfrm>
            <a:prstGeom prst="line">
              <a:avLst/>
            </a:prstGeom>
            <a:ln>
              <a:solidFill>
                <a:schemeClr val="tx1"/>
              </a:solidFill>
              <a:prstDash val="sysDot"/>
            </a:ln>
          </p:spPr>
          <p:style>
            <a:lnRef idx="3">
              <a:schemeClr val="accent1"/>
            </a:lnRef>
            <a:fillRef idx="0">
              <a:schemeClr val="accent1"/>
            </a:fillRef>
            <a:effectRef idx="2">
              <a:schemeClr val="accent1"/>
            </a:effectRef>
            <a:fontRef idx="minor">
              <a:schemeClr val="tx1"/>
            </a:fontRef>
          </p:style>
        </p:cxnSp>
        <p:cxnSp>
          <p:nvCxnSpPr>
            <p:cNvPr id="49" name="Connecteur droit 48"/>
            <p:cNvCxnSpPr/>
            <p:nvPr/>
          </p:nvCxnSpPr>
          <p:spPr>
            <a:xfrm flipH="1">
              <a:off x="9324528" y="3861048"/>
              <a:ext cx="288032" cy="0"/>
            </a:xfrm>
            <a:prstGeom prst="line">
              <a:avLst/>
            </a:prstGeom>
            <a:ln>
              <a:solidFill>
                <a:schemeClr val="tx1"/>
              </a:solidFill>
              <a:prstDash val="sysDot"/>
            </a:ln>
          </p:spPr>
          <p:style>
            <a:lnRef idx="3">
              <a:schemeClr val="accent1"/>
            </a:lnRef>
            <a:fillRef idx="0">
              <a:schemeClr val="accent1"/>
            </a:fillRef>
            <a:effectRef idx="2">
              <a:schemeClr val="accent1"/>
            </a:effectRef>
            <a:fontRef idx="minor">
              <a:schemeClr val="tx1"/>
            </a:fontRef>
          </p:style>
        </p:cxnSp>
        <p:sp>
          <p:nvSpPr>
            <p:cNvPr id="50" name="ZoneTexte 49"/>
            <p:cNvSpPr txBox="1"/>
            <p:nvPr/>
          </p:nvSpPr>
          <p:spPr>
            <a:xfrm>
              <a:off x="6804248" y="3284984"/>
              <a:ext cx="1298191" cy="430887"/>
            </a:xfrm>
            <a:prstGeom prst="rect">
              <a:avLst/>
            </a:prstGeom>
            <a:noFill/>
          </p:spPr>
          <p:txBody>
            <a:bodyPr wrap="square" rtlCol="0">
              <a:spAutoFit/>
            </a:bodyPr>
            <a:lstStyle/>
            <a:p>
              <a:r>
                <a:rPr lang="en-GB" sz="1100" dirty="0" smtClean="0">
                  <a:solidFill>
                    <a:schemeClr val="tx1"/>
                  </a:solidFill>
                </a:rPr>
                <a:t>TopologicalNode</a:t>
              </a:r>
            </a:p>
          </p:txBody>
        </p:sp>
      </p:gr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58722"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41316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277091" y="4350339"/>
            <a:ext cx="8589818" cy="1620969"/>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What is the status of this?</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rPr>
              <a:t>WG13 conclusion:</a:t>
            </a:r>
          </a:p>
          <a:p>
            <a:r>
              <a:rPr lang="en-US" dirty="0" smtClean="0">
                <a:solidFill>
                  <a:srgbClr val="FF0000"/>
                </a:solidFill>
              </a:rPr>
              <a:t>Agreed to make association to </a:t>
            </a:r>
            <a:r>
              <a:rPr lang="en-US" dirty="0" err="1" smtClean="0">
                <a:solidFill>
                  <a:srgbClr val="FF0000"/>
                </a:solidFill>
              </a:rPr>
              <a:t>EquivalentNetwork</a:t>
            </a:r>
            <a:r>
              <a:rPr lang="en-US" dirty="0" smtClean="0">
                <a:solidFill>
                  <a:srgbClr val="FF0000"/>
                </a:solidFill>
              </a:rPr>
              <a:t> 0..1 in the UML</a:t>
            </a:r>
            <a:endParaRPr kumimoji="0" lang="en-US" sz="2400" b="1" i="0" u="none" strike="noStrike" cap="none" normalizeH="0" baseline="0" dirty="0" smtClean="0">
              <a:ln>
                <a:noFill/>
              </a:ln>
              <a:solidFill>
                <a:srgbClr val="FF0000"/>
              </a:solidFill>
              <a:effectLst/>
              <a:latin typeface="Arial" charset="0"/>
              <a:cs typeface="Arial" charset="0"/>
            </a:endParaRPr>
          </a:p>
        </p:txBody>
      </p:sp>
      <p:graphicFrame>
        <p:nvGraphicFramePr>
          <p:cNvPr id="11" name="Table 10"/>
          <p:cNvGraphicFramePr>
            <a:graphicFrameLocks noGrp="1"/>
          </p:cNvGraphicFramePr>
          <p:nvPr/>
        </p:nvGraphicFramePr>
        <p:xfrm>
          <a:off x="0" y="1879016"/>
          <a:ext cx="9144000" cy="841248"/>
        </p:xfrm>
        <a:graphic>
          <a:graphicData uri="http://schemas.openxmlformats.org/drawingml/2006/table">
            <a:tbl>
              <a:tblPr/>
              <a:tblGrid>
                <a:gridCol w="494428"/>
                <a:gridCol w="3603503"/>
                <a:gridCol w="5046069"/>
              </a:tblGrid>
              <a:tr h="0">
                <a:tc>
                  <a:txBody>
                    <a:bodyPr/>
                    <a:lstStyle/>
                    <a:p>
                      <a:pPr algn="just">
                        <a:lnSpc>
                          <a:spcPct val="115000"/>
                        </a:lnSpc>
                        <a:spcAft>
                          <a:spcPts val="0"/>
                        </a:spcAft>
                      </a:pPr>
                      <a:r>
                        <a:rPr lang="en-GB" sz="1600">
                          <a:latin typeface="Arial"/>
                          <a:ea typeface="Times New Roman"/>
                          <a:cs typeface="Times New Roman"/>
                        </a:rPr>
                        <a:t>14</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latin typeface="Arial"/>
                          <a:ea typeface="Times New Roman"/>
                          <a:cs typeface="Times New Roman"/>
                        </a:rPr>
                        <a:t>EquivalentNetwork issue</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latin typeface="Arial"/>
                          <a:ea typeface="Times New Roman"/>
                          <a:cs typeface="Times New Roman"/>
                        </a:rPr>
                        <a:t>The association </a:t>
                      </a:r>
                      <a:r>
                        <a:rPr lang="en-GB" sz="1600" dirty="0" err="1">
                          <a:latin typeface="Arial"/>
                          <a:ea typeface="Times New Roman"/>
                          <a:cs typeface="Times New Roman"/>
                        </a:rPr>
                        <a:t>EquivalentEquipment</a:t>
                      </a:r>
                      <a:r>
                        <a:rPr lang="en-GB" sz="1600" dirty="0">
                          <a:latin typeface="Arial"/>
                          <a:ea typeface="Times New Roman"/>
                          <a:cs typeface="Times New Roman"/>
                        </a:rPr>
                        <a:t> to </a:t>
                      </a:r>
                      <a:r>
                        <a:rPr lang="en-GB" sz="1600" dirty="0" err="1">
                          <a:latin typeface="Arial"/>
                          <a:ea typeface="Times New Roman"/>
                          <a:cs typeface="Times New Roman"/>
                        </a:rPr>
                        <a:t>EquivalentNetwork</a:t>
                      </a:r>
                      <a:r>
                        <a:rPr lang="en-GB" sz="1600" dirty="0">
                          <a:latin typeface="Arial"/>
                          <a:ea typeface="Times New Roman"/>
                          <a:cs typeface="Times New Roman"/>
                        </a:rPr>
                        <a:t> should be optional in IEC 61970- 452 and UML (official CIM).</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60770"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41316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277091" y="4350339"/>
            <a:ext cx="8589818" cy="1620969"/>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What is the status of this?</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rPr>
              <a:t>WG13 conclusion:</a:t>
            </a:r>
          </a:p>
          <a:p>
            <a:r>
              <a:rPr lang="en-US" dirty="0" smtClean="0">
                <a:solidFill>
                  <a:srgbClr val="FF0000"/>
                </a:solidFill>
              </a:rPr>
              <a:t>Lars-Ola agreed to review this issue</a:t>
            </a:r>
            <a:endParaRPr kumimoji="0" lang="en-US" sz="2400" b="1" i="0" u="none" strike="noStrike" cap="none" normalizeH="0" baseline="0" dirty="0" smtClean="0">
              <a:ln>
                <a:noFill/>
              </a:ln>
              <a:solidFill>
                <a:srgbClr val="FF0000"/>
              </a:solidFill>
              <a:effectLst/>
              <a:latin typeface="Arial" charset="0"/>
              <a:cs typeface="Arial" charset="0"/>
            </a:endParaRPr>
          </a:p>
        </p:txBody>
      </p:sp>
      <p:graphicFrame>
        <p:nvGraphicFramePr>
          <p:cNvPr id="10" name="Table 9"/>
          <p:cNvGraphicFramePr>
            <a:graphicFrameLocks noGrp="1"/>
          </p:cNvGraphicFramePr>
          <p:nvPr/>
        </p:nvGraphicFramePr>
        <p:xfrm>
          <a:off x="0" y="1826556"/>
          <a:ext cx="9144000" cy="1962912"/>
        </p:xfrm>
        <a:graphic>
          <a:graphicData uri="http://schemas.openxmlformats.org/drawingml/2006/table">
            <a:tbl>
              <a:tblPr/>
              <a:tblGrid>
                <a:gridCol w="494428"/>
                <a:gridCol w="3603503"/>
                <a:gridCol w="5046069"/>
              </a:tblGrid>
              <a:tr h="0">
                <a:tc>
                  <a:txBody>
                    <a:bodyPr/>
                    <a:lstStyle/>
                    <a:p>
                      <a:pPr algn="just">
                        <a:lnSpc>
                          <a:spcPct val="115000"/>
                        </a:lnSpc>
                        <a:spcAft>
                          <a:spcPts val="0"/>
                        </a:spcAft>
                      </a:pPr>
                      <a:r>
                        <a:rPr lang="en-GB" sz="1600">
                          <a:latin typeface="Arial"/>
                          <a:ea typeface="Times New Roman"/>
                          <a:cs typeface="Times New Roman"/>
                        </a:rPr>
                        <a:t>15</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latin typeface="Arial"/>
                          <a:ea typeface="Times New Roman"/>
                          <a:cs typeface="Times New Roman"/>
                        </a:rPr>
                        <a:t>File header </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latin typeface="Arial"/>
                          <a:ea typeface="Times New Roman"/>
                          <a:cs typeface="Times New Roman"/>
                        </a:rPr>
                        <a:t>Difference model header. The header structure has changed since 2010, but the 552 does not provide the right format for the new header. According to IEC 61970-552, page 24, the header is embedded in the </a:t>
                      </a:r>
                      <a:r>
                        <a:rPr lang="en-GB" sz="1600" dirty="0" err="1">
                          <a:latin typeface="Arial"/>
                          <a:ea typeface="Times New Roman"/>
                          <a:cs typeface="Times New Roman"/>
                        </a:rPr>
                        <a:t>DifferenceModel</a:t>
                      </a:r>
                      <a:r>
                        <a:rPr lang="en-GB" sz="1600" dirty="0">
                          <a:latin typeface="Arial"/>
                          <a:ea typeface="Times New Roman"/>
                          <a:cs typeface="Times New Roman"/>
                        </a:rPr>
                        <a:t> statement.</a:t>
                      </a:r>
                      <a:endParaRPr lang="en-US" sz="1600" dirty="0">
                        <a:latin typeface="Arial"/>
                        <a:ea typeface="Calibri"/>
                        <a:cs typeface="Times New Roman"/>
                      </a:endParaRPr>
                    </a:p>
                    <a:p>
                      <a:pPr algn="just">
                        <a:lnSpc>
                          <a:spcPct val="115000"/>
                        </a:lnSpc>
                        <a:spcAft>
                          <a:spcPts val="0"/>
                        </a:spcAft>
                      </a:pPr>
                      <a:r>
                        <a:rPr lang="en-GB" sz="1600" dirty="0">
                          <a:latin typeface="Arial"/>
                          <a:ea typeface="Times New Roman"/>
                          <a:cs typeface="Times New Roman"/>
                        </a:rPr>
                        <a:t>The IEC 61970-552 should be corrected so that header is parallel with the </a:t>
                      </a:r>
                      <a:r>
                        <a:rPr lang="en-GB" sz="1600" dirty="0" err="1">
                          <a:latin typeface="Arial"/>
                          <a:ea typeface="Times New Roman"/>
                          <a:cs typeface="Times New Roman"/>
                        </a:rPr>
                        <a:t>DifferenceModel</a:t>
                      </a:r>
                      <a:r>
                        <a:rPr lang="en-GB" sz="1600" dirty="0">
                          <a:latin typeface="Arial"/>
                          <a:ea typeface="Times New Roman"/>
                          <a:cs typeface="Times New Roman"/>
                        </a:rPr>
                        <a:t> statement.</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62818"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41316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277091" y="3699165"/>
            <a:ext cx="8589818" cy="227214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What is the status of this?</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rPr>
              <a:t>WG13 conclusion:</a:t>
            </a:r>
          </a:p>
          <a:p>
            <a:r>
              <a:rPr lang="en-US" dirty="0" smtClean="0">
                <a:solidFill>
                  <a:srgbClr val="FF0000"/>
                </a:solidFill>
              </a:rPr>
              <a:t>Agreed to add text to the UML to specify that zero degrees is pointing to the top of the diagram and rotation is always clockwise.</a:t>
            </a:r>
            <a:endParaRPr kumimoji="0" lang="en-US" sz="2400" b="1" i="0" u="none" strike="noStrike" cap="none" normalizeH="0" baseline="0" dirty="0" smtClean="0">
              <a:ln>
                <a:noFill/>
              </a:ln>
              <a:solidFill>
                <a:srgbClr val="FF0000"/>
              </a:solidFill>
              <a:effectLst/>
              <a:latin typeface="Arial" charset="0"/>
              <a:cs typeface="Arial" charset="0"/>
            </a:endParaRPr>
          </a:p>
        </p:txBody>
      </p:sp>
      <p:graphicFrame>
        <p:nvGraphicFramePr>
          <p:cNvPr id="11" name="Table 10"/>
          <p:cNvGraphicFramePr>
            <a:graphicFrameLocks noGrp="1"/>
          </p:cNvGraphicFramePr>
          <p:nvPr/>
        </p:nvGraphicFramePr>
        <p:xfrm>
          <a:off x="0" y="1809741"/>
          <a:ext cx="9144000" cy="841248"/>
        </p:xfrm>
        <a:graphic>
          <a:graphicData uri="http://schemas.openxmlformats.org/drawingml/2006/table">
            <a:tbl>
              <a:tblPr/>
              <a:tblGrid>
                <a:gridCol w="494428"/>
                <a:gridCol w="3603503"/>
                <a:gridCol w="5046069"/>
              </a:tblGrid>
              <a:tr h="0">
                <a:tc>
                  <a:txBody>
                    <a:bodyPr/>
                    <a:lstStyle/>
                    <a:p>
                      <a:pPr algn="just">
                        <a:lnSpc>
                          <a:spcPct val="115000"/>
                        </a:lnSpc>
                        <a:spcAft>
                          <a:spcPts val="0"/>
                        </a:spcAft>
                      </a:pPr>
                      <a:r>
                        <a:rPr lang="en-GB" sz="1600">
                          <a:latin typeface="Arial"/>
                          <a:ea typeface="Times New Roman"/>
                          <a:cs typeface="Times New Roman"/>
                        </a:rPr>
                        <a:t>16</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latin typeface="Arial"/>
                          <a:ea typeface="Times New Roman"/>
                          <a:cs typeface="Times New Roman"/>
                        </a:rPr>
                        <a:t>Diagram layout (619170-453) - DiagramObject class</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latin typeface="Arial"/>
                          <a:ea typeface="Times New Roman"/>
                          <a:cs typeface="Times New Roman"/>
                        </a:rPr>
                        <a:t>The documentation of the </a:t>
                      </a:r>
                      <a:r>
                        <a:rPr lang="en-GB" sz="1600" dirty="0" err="1">
                          <a:latin typeface="Arial"/>
                          <a:ea typeface="Times New Roman"/>
                          <a:cs typeface="Times New Roman"/>
                        </a:rPr>
                        <a:t>DiagramObject.rotation</a:t>
                      </a:r>
                      <a:r>
                        <a:rPr lang="en-GB" sz="1600" dirty="0">
                          <a:latin typeface="Arial"/>
                          <a:ea typeface="Times New Roman"/>
                          <a:cs typeface="Times New Roman"/>
                        </a:rPr>
                        <a:t> should specify the meaning of zero degrees and the rotation direction (clockwise/counter clockwise)</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64866"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issues to WG13 based on the IOP July 2011</a:t>
            </a:r>
            <a:endParaRPr lang="en-GB" sz="2400" dirty="0" smtClean="0">
              <a:ea typeface="ＭＳ Ｐゴシック" pitchFamily="34" charset="-128"/>
            </a:endParaRPr>
          </a:p>
        </p:txBody>
      </p:sp>
      <p:graphicFrame>
        <p:nvGraphicFramePr>
          <p:cNvPr id="7" name="Table 6"/>
          <p:cNvGraphicFramePr>
            <a:graphicFrameLocks noGrp="1"/>
          </p:cNvGraphicFramePr>
          <p:nvPr/>
        </p:nvGraphicFramePr>
        <p:xfrm>
          <a:off x="0" y="1413162"/>
          <a:ext cx="9144000" cy="192786"/>
        </p:xfrm>
        <a:graphic>
          <a:graphicData uri="http://schemas.openxmlformats.org/drawingml/2006/table">
            <a:tbl>
              <a:tblPr/>
              <a:tblGrid>
                <a:gridCol w="494427"/>
                <a:gridCol w="3603504"/>
                <a:gridCol w="5046069"/>
              </a:tblGrid>
              <a:tr h="187036">
                <a:tc>
                  <a:txBody>
                    <a:bodyPr/>
                    <a:lstStyle/>
                    <a:p>
                      <a:pPr algn="ctr">
                        <a:lnSpc>
                          <a:spcPct val="115000"/>
                        </a:lnSpc>
                        <a:spcAft>
                          <a:spcPts val="0"/>
                        </a:spcAft>
                      </a:pPr>
                      <a:r>
                        <a:rPr lang="en-GB" sz="1100" b="1">
                          <a:latin typeface="Arial"/>
                          <a:ea typeface="Times New Roman"/>
                          <a:cs typeface="Times New Roman"/>
                        </a:rPr>
                        <a:t>No</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100" b="1">
                          <a:latin typeface="Arial"/>
                          <a:ea typeface="Times New Roman"/>
                          <a:cs typeface="Times New Roman"/>
                        </a:rPr>
                        <a:t>CIM Issues</a:t>
                      </a:r>
                      <a:endParaRPr lang="en-US" sz="11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Arial"/>
                          <a:ea typeface="Times New Roman"/>
                          <a:cs typeface="Times New Roman"/>
                        </a:rPr>
                        <a:t>ENTSO-E IOP Proposal</a:t>
                      </a:r>
                      <a:endParaRPr lang="en-US" sz="11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bwMode="auto">
          <a:xfrm>
            <a:off x="277091" y="4350339"/>
            <a:ext cx="8589818" cy="1620969"/>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What is the status of this?</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rPr>
              <a:t>WG13 conclusion</a:t>
            </a:r>
          </a:p>
          <a:p>
            <a:pPr lvl="0">
              <a:buFont typeface="Arial" pitchFamily="34" charset="0"/>
              <a:buChar char="•"/>
            </a:pPr>
            <a:r>
              <a:rPr lang="en-US" dirty="0" smtClean="0">
                <a:solidFill>
                  <a:srgbClr val="FF0000"/>
                </a:solidFill>
              </a:rPr>
              <a:t>Agreed to remove from 456 and from the UML.</a:t>
            </a:r>
          </a:p>
          <a:p>
            <a:pPr>
              <a:buFont typeface="Arial" pitchFamily="34" charset="0"/>
              <a:buChar char="•"/>
            </a:pPr>
            <a:r>
              <a:rPr lang="en-US" dirty="0" smtClean="0">
                <a:solidFill>
                  <a:srgbClr val="FF0000"/>
                </a:solidFill>
              </a:rPr>
              <a:t>Tell Chavdar that it is to be deleted.</a:t>
            </a:r>
            <a:endParaRPr kumimoji="0" lang="en-US" sz="2400" b="1" i="0" u="none" strike="noStrike" cap="none" normalizeH="0" baseline="0" dirty="0" smtClean="0">
              <a:ln>
                <a:noFill/>
              </a:ln>
              <a:solidFill>
                <a:srgbClr val="FF0000"/>
              </a:solidFill>
              <a:effectLst/>
              <a:latin typeface="Arial" charset="0"/>
              <a:cs typeface="Arial" charset="0"/>
            </a:endParaRPr>
          </a:p>
        </p:txBody>
      </p:sp>
      <p:graphicFrame>
        <p:nvGraphicFramePr>
          <p:cNvPr id="10" name="Table 9"/>
          <p:cNvGraphicFramePr>
            <a:graphicFrameLocks noGrp="1"/>
          </p:cNvGraphicFramePr>
          <p:nvPr/>
        </p:nvGraphicFramePr>
        <p:xfrm>
          <a:off x="0" y="1853082"/>
          <a:ext cx="9144000" cy="1402080"/>
        </p:xfrm>
        <a:graphic>
          <a:graphicData uri="http://schemas.openxmlformats.org/drawingml/2006/table">
            <a:tbl>
              <a:tblPr/>
              <a:tblGrid>
                <a:gridCol w="494428"/>
                <a:gridCol w="3603503"/>
                <a:gridCol w="5046069"/>
              </a:tblGrid>
              <a:tr h="0">
                <a:tc>
                  <a:txBody>
                    <a:bodyPr/>
                    <a:lstStyle/>
                    <a:p>
                      <a:pPr algn="just">
                        <a:lnSpc>
                          <a:spcPct val="115000"/>
                        </a:lnSpc>
                        <a:spcAft>
                          <a:spcPts val="0"/>
                        </a:spcAft>
                      </a:pPr>
                      <a:r>
                        <a:rPr lang="en-GB" sz="1600">
                          <a:latin typeface="Arial"/>
                          <a:ea typeface="Times New Roman"/>
                          <a:cs typeface="Times New Roman"/>
                        </a:rPr>
                        <a:t>17</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a:latin typeface="Arial"/>
                          <a:ea typeface="Times New Roman"/>
                          <a:cs typeface="Times New Roman"/>
                        </a:rPr>
                        <a:t>SvShortCircuit class</a:t>
                      </a:r>
                      <a:endParaRPr lang="en-U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600" dirty="0">
                          <a:latin typeface="Arial"/>
                          <a:ea typeface="Times New Roman"/>
                          <a:cs typeface="Times New Roman"/>
                        </a:rPr>
                        <a:t>The class should be reconsidered. It is suggested to be deleted. It does not contain input data, only results, but it is unclear for which short-circuit settings the result values are given (single phase, 3-phase, etc.; max or min currents; short-circuit location, etc.).</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10594"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PU issue</a:t>
            </a:r>
            <a:endParaRPr lang="en-GB" sz="2400" dirty="0" smtClean="0">
              <a:ea typeface="ＭＳ Ｐゴシック" pitchFamily="34" charset="-128"/>
            </a:endParaRPr>
          </a:p>
        </p:txBody>
      </p:sp>
      <p:sp>
        <p:nvSpPr>
          <p:cNvPr id="1030" name="Rectangle 9"/>
          <p:cNvSpPr txBox="1">
            <a:spLocks noChangeArrowheads="1"/>
          </p:cNvSpPr>
          <p:nvPr/>
        </p:nvSpPr>
        <p:spPr bwMode="auto">
          <a:xfrm>
            <a:off x="83130" y="1088298"/>
            <a:ext cx="8936181" cy="5270934"/>
          </a:xfrm>
          <a:prstGeom prst="rect">
            <a:avLst/>
          </a:prstGeom>
          <a:noFill/>
          <a:ln w="9525">
            <a:noFill/>
            <a:miter lim="800000"/>
            <a:headEnd/>
            <a:tailEnd/>
          </a:ln>
        </p:spPr>
        <p:txBody>
          <a:bodyPr/>
          <a:lstStyle/>
          <a:p>
            <a:pPr marL="342900" indent="-342900">
              <a:spcBef>
                <a:spcPct val="20000"/>
              </a:spcBef>
              <a:buClr>
                <a:srgbClr val="16206B"/>
              </a:buClr>
              <a:buFont typeface="Times" pitchFamily="18" charset="0"/>
              <a:buChar char="•"/>
            </a:pPr>
            <a:r>
              <a:rPr lang="en-US" sz="1800" dirty="0" smtClean="0">
                <a:solidFill>
                  <a:schemeClr val="tx1"/>
                </a:solidFill>
              </a:rPr>
              <a:t>A lot of attributes rely on external standards and these attributes are defined in PU in these standards:</a:t>
            </a:r>
          </a:p>
          <a:p>
            <a:pPr marL="858838" indent="-290513">
              <a:spcBef>
                <a:spcPct val="20000"/>
              </a:spcBef>
              <a:buClr>
                <a:srgbClr val="16206B"/>
              </a:buClr>
              <a:buFont typeface="Times" pitchFamily="18" charset="0"/>
              <a:buChar char="•"/>
            </a:pPr>
            <a:r>
              <a:rPr lang="en-US" sz="1800" dirty="0" smtClean="0">
                <a:solidFill>
                  <a:schemeClr val="tx1"/>
                </a:solidFill>
              </a:rPr>
              <a:t>Dynamics package, e.g.  IEEE  421.5-2005 (for excitation systems, PSS, over/under excitation limiters, etc.)</a:t>
            </a:r>
          </a:p>
          <a:p>
            <a:pPr marL="858838" indent="-290513">
              <a:spcBef>
                <a:spcPct val="20000"/>
              </a:spcBef>
              <a:buClr>
                <a:srgbClr val="16206B"/>
              </a:buClr>
              <a:buFont typeface="Times" pitchFamily="18" charset="0"/>
              <a:buChar char="•"/>
            </a:pPr>
            <a:r>
              <a:rPr lang="en-US" sz="1800" dirty="0" smtClean="0">
                <a:solidFill>
                  <a:schemeClr val="tx1"/>
                </a:solidFill>
              </a:rPr>
              <a:t>Wind turbines/control – draft IEC 61400-27-1 </a:t>
            </a:r>
          </a:p>
          <a:p>
            <a:pPr marL="858838" indent="-290513">
              <a:spcBef>
                <a:spcPct val="20000"/>
              </a:spcBef>
              <a:buClr>
                <a:srgbClr val="16206B"/>
              </a:buClr>
              <a:buFont typeface="Times" pitchFamily="18" charset="0"/>
              <a:buChar char="•"/>
            </a:pPr>
            <a:r>
              <a:rPr lang="en-US" sz="1800" dirty="0" smtClean="0">
                <a:solidFill>
                  <a:schemeClr val="tx1"/>
                </a:solidFill>
              </a:rPr>
              <a:t>Short circuit attributes that are based on IEC 60909</a:t>
            </a:r>
          </a:p>
          <a:p>
            <a:pPr marL="858838" indent="-290513">
              <a:spcBef>
                <a:spcPct val="20000"/>
              </a:spcBef>
              <a:buClr>
                <a:srgbClr val="16206B"/>
              </a:buClr>
              <a:buFont typeface="Times" pitchFamily="18" charset="0"/>
              <a:buChar char="•"/>
            </a:pPr>
            <a:endParaRPr lang="en-US" sz="1800" dirty="0" smtClean="0">
              <a:solidFill>
                <a:schemeClr val="tx1"/>
              </a:solidFill>
            </a:endParaRPr>
          </a:p>
          <a:p>
            <a:pPr marL="290513" indent="-290513">
              <a:spcBef>
                <a:spcPct val="20000"/>
              </a:spcBef>
              <a:buClr>
                <a:srgbClr val="16206B"/>
              </a:buClr>
              <a:buFont typeface="Times" pitchFamily="18" charset="0"/>
              <a:buChar char="•"/>
            </a:pPr>
            <a:r>
              <a:rPr lang="en-US" sz="1800" dirty="0" smtClean="0">
                <a:solidFill>
                  <a:schemeClr val="tx1"/>
                </a:solidFill>
              </a:rPr>
              <a:t>Manufacturers data is coming in </a:t>
            </a:r>
            <a:r>
              <a:rPr lang="en-US" sz="1800" dirty="0" err="1" smtClean="0">
                <a:solidFill>
                  <a:schemeClr val="tx1"/>
                </a:solidFill>
              </a:rPr>
              <a:t>pu</a:t>
            </a:r>
            <a:r>
              <a:rPr lang="en-US" sz="1800" dirty="0" smtClean="0">
                <a:solidFill>
                  <a:schemeClr val="tx1"/>
                </a:solidFill>
              </a:rPr>
              <a:t> (http://www.generatormart.com/data/power-generator/generatormart/200905012052266797/spec-sheet-1.pdf)</a:t>
            </a:r>
          </a:p>
          <a:p>
            <a:pPr marL="342900" indent="-342900">
              <a:spcBef>
                <a:spcPct val="20000"/>
              </a:spcBef>
              <a:buClr>
                <a:srgbClr val="16206B"/>
              </a:buClr>
              <a:buFont typeface="Times" pitchFamily="18" charset="0"/>
              <a:buChar char="•"/>
            </a:pPr>
            <a:endParaRPr lang="en-US" sz="1800" dirty="0">
              <a:solidFill>
                <a:schemeClr val="tx1"/>
              </a:solidFill>
            </a:endParaRPr>
          </a:p>
        </p:txBody>
      </p:sp>
      <p:pic>
        <p:nvPicPr>
          <p:cNvPr id="110595" name="Picture 3"/>
          <p:cNvPicPr>
            <a:picLocks noChangeAspect="1" noChangeArrowheads="1"/>
          </p:cNvPicPr>
          <p:nvPr/>
        </p:nvPicPr>
        <p:blipFill>
          <a:blip r:embed="rId5" cstate="print"/>
          <a:srcRect/>
          <a:stretch>
            <a:fillRect/>
          </a:stretch>
        </p:blipFill>
        <p:spPr bwMode="auto">
          <a:xfrm>
            <a:off x="0" y="4182214"/>
            <a:ext cx="8672945" cy="2675786"/>
          </a:xfrm>
          <a:prstGeom prst="rect">
            <a:avLst/>
          </a:prstGeom>
          <a:noFill/>
          <a:ln w="9525">
            <a:noFill/>
            <a:miter lim="800000"/>
            <a:headEnd/>
            <a:tailEnd/>
          </a:ln>
        </p:spPr>
      </p:pic>
      <p:sp>
        <p:nvSpPr>
          <p:cNvPr id="8" name="Oval 7"/>
          <p:cNvSpPr/>
          <p:nvPr/>
        </p:nvSpPr>
        <p:spPr bwMode="auto">
          <a:xfrm>
            <a:off x="1911927" y="4073236"/>
            <a:ext cx="1274618" cy="498764"/>
          </a:xfrm>
          <a:prstGeom prst="ellipse">
            <a:avLst/>
          </a:prstGeom>
          <a:solidFill>
            <a:schemeClr val="accent1">
              <a:alpha val="0"/>
            </a:schemeClr>
          </a:solid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cs typeface="Arial" charset="0"/>
            </a:endParaRPr>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66914"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brief feedback on the HVDC </a:t>
            </a:r>
            <a:r>
              <a:rPr lang="en-US" sz="2400" dirty="0" err="1" smtClean="0">
                <a:ea typeface="ＭＳ Ｐゴシック" pitchFamily="34" charset="-128"/>
              </a:rPr>
              <a:t>modelling</a:t>
            </a:r>
            <a:endParaRPr lang="en-GB" sz="2400" dirty="0" smtClean="0">
              <a:ea typeface="ＭＳ Ｐゴシック" pitchFamily="34" charset="-128"/>
            </a:endParaRPr>
          </a:p>
        </p:txBody>
      </p:sp>
      <p:sp>
        <p:nvSpPr>
          <p:cNvPr id="1030" name="Rectangle 9"/>
          <p:cNvSpPr txBox="1">
            <a:spLocks noChangeArrowheads="1"/>
          </p:cNvSpPr>
          <p:nvPr/>
        </p:nvSpPr>
        <p:spPr bwMode="auto">
          <a:xfrm>
            <a:off x="83130" y="1212993"/>
            <a:ext cx="8936181" cy="5270934"/>
          </a:xfrm>
          <a:prstGeom prst="rect">
            <a:avLst/>
          </a:prstGeom>
          <a:noFill/>
          <a:ln w="9525">
            <a:noFill/>
            <a:miter lim="800000"/>
            <a:headEnd/>
            <a:tailEnd/>
          </a:ln>
        </p:spPr>
        <p:txBody>
          <a:bodyPr/>
          <a:lstStyle/>
          <a:p>
            <a:pPr marL="342900" indent="-342900">
              <a:spcBef>
                <a:spcPct val="20000"/>
              </a:spcBef>
              <a:buClr>
                <a:srgbClr val="16206B"/>
              </a:buClr>
              <a:buFont typeface="Times" pitchFamily="18" charset="0"/>
              <a:buChar char="•"/>
            </a:pPr>
            <a:r>
              <a:rPr lang="en-US" sz="1800" dirty="0" smtClean="0">
                <a:solidFill>
                  <a:schemeClr val="tx1"/>
                </a:solidFill>
              </a:rPr>
              <a:t>The model seems to match the requirements for a proper dc model quite well. It is a good idea to model HVDC in CIM sufficient for operation, planning and dynamic studies and not for full transient studies. </a:t>
            </a:r>
          </a:p>
          <a:p>
            <a:pPr marL="342900" indent="-342900">
              <a:spcBef>
                <a:spcPct val="20000"/>
              </a:spcBef>
              <a:buClr>
                <a:srgbClr val="16206B"/>
              </a:buClr>
              <a:buFont typeface="Times" pitchFamily="18" charset="0"/>
              <a:buChar char="•"/>
            </a:pPr>
            <a:r>
              <a:rPr lang="en-US" sz="1800" dirty="0" smtClean="0">
                <a:solidFill>
                  <a:schemeClr val="tx1"/>
                </a:solidFill>
              </a:rPr>
              <a:t>Suggestion to outline a DC hub/junction. </a:t>
            </a:r>
          </a:p>
          <a:p>
            <a:pPr marL="342900" indent="-342900">
              <a:spcBef>
                <a:spcPct val="20000"/>
              </a:spcBef>
              <a:buClr>
                <a:srgbClr val="16206B"/>
              </a:buClr>
              <a:buFont typeface="Times" pitchFamily="18" charset="0"/>
              <a:buChar char="•"/>
            </a:pPr>
            <a:r>
              <a:rPr lang="en-US" sz="1800" dirty="0" smtClean="0">
                <a:solidFill>
                  <a:schemeClr val="tx1"/>
                </a:solidFill>
              </a:rPr>
              <a:t>Concern if all simulation tools will be able to support a dc model with this level of detail (for instance a general dc network topology).</a:t>
            </a:r>
          </a:p>
          <a:p>
            <a:pPr marL="342900" indent="-342900">
              <a:spcBef>
                <a:spcPct val="20000"/>
              </a:spcBef>
              <a:buClr>
                <a:srgbClr val="16206B"/>
              </a:buClr>
              <a:buFont typeface="Times" pitchFamily="18" charset="0"/>
              <a:buChar char="•"/>
            </a:pPr>
            <a:r>
              <a:rPr lang="en-US" sz="1800" dirty="0" smtClean="0">
                <a:solidFill>
                  <a:schemeClr val="tx1"/>
                </a:solidFill>
              </a:rPr>
              <a:t>There is a need of clarification for DC </a:t>
            </a:r>
            <a:r>
              <a:rPr lang="en-US" sz="1800" dirty="0" err="1" smtClean="0">
                <a:solidFill>
                  <a:schemeClr val="tx1"/>
                </a:solidFill>
              </a:rPr>
              <a:t>Xnodes</a:t>
            </a:r>
            <a:r>
              <a:rPr lang="en-US" sz="1800" dirty="0" smtClean="0">
                <a:solidFill>
                  <a:schemeClr val="tx1"/>
                </a:solidFill>
              </a:rPr>
              <a:t>: it is difficult to see what will belong to which MAS? What would you recommend to ENTSO-E</a:t>
            </a:r>
          </a:p>
          <a:p>
            <a:pPr marL="342900" indent="-342900">
              <a:spcBef>
                <a:spcPct val="20000"/>
              </a:spcBef>
              <a:buClr>
                <a:srgbClr val="16206B"/>
              </a:buClr>
              <a:buFont typeface="Times" pitchFamily="18" charset="0"/>
              <a:buChar char="•"/>
            </a:pPr>
            <a:r>
              <a:rPr lang="en-US" sz="1800" dirty="0" smtClean="0">
                <a:solidFill>
                  <a:schemeClr val="tx1"/>
                </a:solidFill>
              </a:rPr>
              <a:t>Short circuit calculations not covered: the HVDC model includes the converter transformer but does not model zero sequence data and grounding of the transformer. This will lead  to errors in fault calculations for unsymmetrical faults if not included.</a:t>
            </a:r>
          </a:p>
          <a:p>
            <a:pPr marL="342900" indent="-342900">
              <a:spcBef>
                <a:spcPct val="20000"/>
              </a:spcBef>
              <a:buClr>
                <a:srgbClr val="16206B"/>
              </a:buClr>
              <a:buFont typeface="Times" pitchFamily="18" charset="0"/>
              <a:buChar char="•"/>
            </a:pPr>
            <a:r>
              <a:rPr lang="en-US" sz="1800" dirty="0" smtClean="0">
                <a:solidFill>
                  <a:schemeClr val="tx1"/>
                </a:solidFill>
              </a:rPr>
              <a:t>The following converter transformer data must be included in the </a:t>
            </a:r>
            <a:r>
              <a:rPr lang="en-US" sz="1800" dirty="0" err="1" smtClean="0">
                <a:solidFill>
                  <a:schemeClr val="tx1"/>
                </a:solidFill>
              </a:rPr>
              <a:t>DCPole</a:t>
            </a:r>
            <a:r>
              <a:rPr lang="en-US" sz="1800" dirty="0" smtClean="0">
                <a:solidFill>
                  <a:schemeClr val="tx1"/>
                </a:solidFill>
              </a:rPr>
              <a:t> data</a:t>
            </a:r>
          </a:p>
          <a:p>
            <a:pPr marL="803275" indent="-346075">
              <a:spcBef>
                <a:spcPct val="20000"/>
              </a:spcBef>
              <a:buClr>
                <a:srgbClr val="16206B"/>
              </a:buClr>
              <a:buFont typeface="Times" pitchFamily="18" charset="0"/>
              <a:buChar char="•"/>
            </a:pPr>
            <a:r>
              <a:rPr lang="en-US" sz="1800" dirty="0" smtClean="0">
                <a:solidFill>
                  <a:schemeClr val="tx1"/>
                </a:solidFill>
              </a:rPr>
              <a:t>Transformer nominal rating and voltage</a:t>
            </a:r>
          </a:p>
          <a:p>
            <a:pPr marL="803275" indent="-346075">
              <a:spcBef>
                <a:spcPct val="20000"/>
              </a:spcBef>
              <a:buClr>
                <a:srgbClr val="16206B"/>
              </a:buClr>
              <a:buFont typeface="Times" pitchFamily="18" charset="0"/>
              <a:buChar char="•"/>
            </a:pPr>
            <a:r>
              <a:rPr lang="en-US" sz="1800" dirty="0" smtClean="0">
                <a:solidFill>
                  <a:schemeClr val="tx1"/>
                </a:solidFill>
              </a:rPr>
              <a:t>Transformer impedances (positive/zero seq.)</a:t>
            </a:r>
          </a:p>
          <a:p>
            <a:pPr marL="803275" indent="-346075">
              <a:spcBef>
                <a:spcPct val="20000"/>
              </a:spcBef>
              <a:buClr>
                <a:srgbClr val="16206B"/>
              </a:buClr>
              <a:buFont typeface="Times" pitchFamily="18" charset="0"/>
              <a:buChar char="•"/>
            </a:pPr>
            <a:r>
              <a:rPr lang="en-US" sz="1800" dirty="0" smtClean="0">
                <a:solidFill>
                  <a:schemeClr val="tx1"/>
                </a:solidFill>
              </a:rPr>
              <a:t>Grounding connection</a:t>
            </a: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a:solidFill>
                <a:schemeClr val="tx1"/>
              </a:solidFill>
            </a:endParaRPr>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68962"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brief feedback on the HVDC </a:t>
            </a:r>
            <a:r>
              <a:rPr lang="en-US" sz="2400" dirty="0" err="1" smtClean="0">
                <a:ea typeface="ＭＳ Ｐゴシック" pitchFamily="34" charset="-128"/>
              </a:rPr>
              <a:t>modelling</a:t>
            </a:r>
            <a:endParaRPr lang="en-GB" sz="2400" dirty="0" smtClean="0">
              <a:ea typeface="ＭＳ Ｐゴシック" pitchFamily="34" charset="-128"/>
            </a:endParaRPr>
          </a:p>
        </p:txBody>
      </p:sp>
      <p:sp>
        <p:nvSpPr>
          <p:cNvPr id="1030" name="Rectangle 9"/>
          <p:cNvSpPr txBox="1">
            <a:spLocks noChangeArrowheads="1"/>
          </p:cNvSpPr>
          <p:nvPr/>
        </p:nvSpPr>
        <p:spPr bwMode="auto">
          <a:xfrm>
            <a:off x="83130" y="1212993"/>
            <a:ext cx="8936181" cy="5270934"/>
          </a:xfrm>
          <a:prstGeom prst="rect">
            <a:avLst/>
          </a:prstGeom>
          <a:noFill/>
          <a:ln w="9525">
            <a:noFill/>
            <a:miter lim="800000"/>
            <a:headEnd/>
            <a:tailEnd/>
          </a:ln>
        </p:spPr>
        <p:txBody>
          <a:bodyPr/>
          <a:lstStyle/>
          <a:p>
            <a:pPr marL="342900" indent="-342900">
              <a:spcBef>
                <a:spcPct val="20000"/>
              </a:spcBef>
              <a:buClr>
                <a:srgbClr val="16206B"/>
              </a:buClr>
              <a:buFont typeface="Times" pitchFamily="18" charset="0"/>
              <a:buChar char="•"/>
            </a:pPr>
            <a:r>
              <a:rPr lang="en-US" sz="1800" dirty="0" smtClean="0">
                <a:solidFill>
                  <a:schemeClr val="tx1"/>
                </a:solidFill>
              </a:rPr>
              <a:t>Information of converter type: Voltage Source vs. Current Source controlled converters:</a:t>
            </a:r>
          </a:p>
          <a:p>
            <a:pPr marL="342900" indent="-342900">
              <a:spcBef>
                <a:spcPct val="20000"/>
              </a:spcBef>
              <a:buClr>
                <a:srgbClr val="16206B"/>
              </a:buClr>
            </a:pPr>
            <a:r>
              <a:rPr lang="en-US" sz="1800" dirty="0" smtClean="0">
                <a:solidFill>
                  <a:schemeClr val="tx1"/>
                </a:solidFill>
              </a:rPr>
              <a:t>	As far as we can see the only place where converter type is defined is through using the subtypes </a:t>
            </a:r>
            <a:r>
              <a:rPr lang="en-US" sz="1800" dirty="0" err="1" smtClean="0">
                <a:solidFill>
                  <a:schemeClr val="tx1"/>
                </a:solidFill>
              </a:rPr>
              <a:t>DCPoleCurrent</a:t>
            </a:r>
            <a:r>
              <a:rPr lang="en-US" sz="1800" dirty="0" smtClean="0">
                <a:solidFill>
                  <a:schemeClr val="tx1"/>
                </a:solidFill>
              </a:rPr>
              <a:t> and </a:t>
            </a:r>
            <a:r>
              <a:rPr lang="en-US" sz="1800" dirty="0" err="1" smtClean="0">
                <a:solidFill>
                  <a:schemeClr val="tx1"/>
                </a:solidFill>
              </a:rPr>
              <a:t>DCPoleVoltage</a:t>
            </a:r>
            <a:r>
              <a:rPr lang="en-US" sz="1800" dirty="0" smtClean="0">
                <a:solidFill>
                  <a:schemeClr val="tx1"/>
                </a:solidFill>
              </a:rPr>
              <a:t>. We think this information should be indicated on a higher level, example could be </a:t>
            </a:r>
            <a:r>
              <a:rPr lang="en-US" sz="1800" dirty="0" err="1" smtClean="0">
                <a:solidFill>
                  <a:schemeClr val="tx1"/>
                </a:solidFill>
              </a:rPr>
              <a:t>DCPoleConverterKind</a:t>
            </a:r>
            <a:r>
              <a:rPr lang="en-US" sz="1800" dirty="0" smtClean="0">
                <a:solidFill>
                  <a:schemeClr val="tx1"/>
                </a:solidFill>
              </a:rPr>
              <a:t>?</a:t>
            </a: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r>
              <a:rPr lang="en-US" sz="1800" dirty="0" smtClean="0">
                <a:solidFill>
                  <a:schemeClr val="tx1"/>
                </a:solidFill>
              </a:rPr>
              <a:t>Multi-terminal and DC grid issues: </a:t>
            </a:r>
          </a:p>
          <a:p>
            <a:pPr marL="342900" indent="-342900">
              <a:spcBef>
                <a:spcPct val="20000"/>
              </a:spcBef>
              <a:buClr>
                <a:srgbClr val="16206B"/>
              </a:buClr>
            </a:pPr>
            <a:r>
              <a:rPr lang="en-US" sz="1800" dirty="0" smtClean="0">
                <a:solidFill>
                  <a:schemeClr val="tx1"/>
                </a:solidFill>
              </a:rPr>
              <a:t>	From the description in Figure 19, it seems that the necessary placeholders for classes are defined. One question is how measurements will be included, if DC switches (and protection) are included there will also be measurements. A second issue is that enough information is included for the load flow control in multi terminal topologies. The control setup in this document is based o point-to-point HVDC</a:t>
            </a: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a:solidFill>
                <a:schemeClr val="tx1"/>
              </a:solidFill>
            </a:endParaRPr>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69986"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brief feedback on the HVDC </a:t>
            </a:r>
            <a:r>
              <a:rPr lang="en-US" sz="2400" dirty="0" err="1" smtClean="0">
                <a:ea typeface="ＭＳ Ｐゴシック" pitchFamily="34" charset="-128"/>
              </a:rPr>
              <a:t>modelling</a:t>
            </a:r>
            <a:endParaRPr lang="en-GB" sz="2400" dirty="0" smtClean="0">
              <a:ea typeface="ＭＳ Ｐゴシック" pitchFamily="34" charset="-128"/>
            </a:endParaRPr>
          </a:p>
        </p:txBody>
      </p:sp>
      <p:sp>
        <p:nvSpPr>
          <p:cNvPr id="1030" name="Rectangle 9"/>
          <p:cNvSpPr txBox="1">
            <a:spLocks noChangeArrowheads="1"/>
          </p:cNvSpPr>
          <p:nvPr/>
        </p:nvSpPr>
        <p:spPr bwMode="auto">
          <a:xfrm>
            <a:off x="83130" y="1212993"/>
            <a:ext cx="8936181" cy="5270934"/>
          </a:xfrm>
          <a:prstGeom prst="rect">
            <a:avLst/>
          </a:prstGeom>
          <a:noFill/>
          <a:ln w="9525">
            <a:noFill/>
            <a:miter lim="800000"/>
            <a:headEnd/>
            <a:tailEnd/>
          </a:ln>
        </p:spPr>
        <p:txBody>
          <a:bodyPr/>
          <a:lstStyle/>
          <a:p>
            <a:pPr marL="342900" indent="-342900">
              <a:spcBef>
                <a:spcPct val="20000"/>
              </a:spcBef>
              <a:buClr>
                <a:srgbClr val="16206B"/>
              </a:buClr>
              <a:buFont typeface="Times" pitchFamily="18" charset="0"/>
              <a:buChar char="•"/>
            </a:pPr>
            <a:r>
              <a:rPr lang="en-US" sz="1800" dirty="0" smtClean="0">
                <a:solidFill>
                  <a:schemeClr val="tx1"/>
                </a:solidFill>
              </a:rPr>
              <a:t>Differences between VSC and CCC converter models must also be handled correctly. From the document it seems as AC filters not are included in the HVDC model for CCC type (perhaps additional attributes are necessary in </a:t>
            </a:r>
            <a:r>
              <a:rPr lang="en-US" sz="1800" dirty="0" err="1" smtClean="0">
                <a:solidFill>
                  <a:schemeClr val="tx1"/>
                </a:solidFill>
              </a:rPr>
              <a:t>DCPoleCurrent</a:t>
            </a:r>
            <a:r>
              <a:rPr lang="en-US" sz="1800" dirty="0" smtClean="0">
                <a:solidFill>
                  <a:schemeClr val="tx1"/>
                </a:solidFill>
              </a:rPr>
              <a:t>). This could perhaps be more clearly defined in a figure. </a:t>
            </a: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pPr>
            <a:r>
              <a:rPr lang="en-US" sz="1800" dirty="0" smtClean="0">
                <a:solidFill>
                  <a:schemeClr val="tx1"/>
                </a:solidFill>
              </a:rPr>
              <a:t>Questions/other comments:</a:t>
            </a:r>
          </a:p>
          <a:p>
            <a:pPr marL="342900" indent="-342900">
              <a:spcBef>
                <a:spcPct val="20000"/>
              </a:spcBef>
              <a:buClr>
                <a:srgbClr val="16206B"/>
              </a:buClr>
              <a:buFont typeface="Times" pitchFamily="18" charset="0"/>
              <a:buChar char="•"/>
            </a:pPr>
            <a:r>
              <a:rPr lang="en-US" sz="1800" dirty="0" smtClean="0">
                <a:solidFill>
                  <a:schemeClr val="tx1"/>
                </a:solidFill>
              </a:rPr>
              <a:t>In the actual description is it possible to have a third terminal in the HVDC link ?</a:t>
            </a:r>
          </a:p>
          <a:p>
            <a:pPr marL="342900" indent="-342900">
              <a:spcBef>
                <a:spcPct val="20000"/>
              </a:spcBef>
              <a:buClr>
                <a:srgbClr val="16206B"/>
              </a:buClr>
              <a:buFont typeface="Times" pitchFamily="18" charset="0"/>
              <a:buChar char="•"/>
            </a:pPr>
            <a:r>
              <a:rPr lang="en-US" sz="1800" dirty="0" smtClean="0">
                <a:solidFill>
                  <a:schemeClr val="tx1"/>
                </a:solidFill>
              </a:rPr>
              <a:t>With ‘Current Source Converter’ you mean a technology type LCC (Line Commutating Converter) with </a:t>
            </a:r>
            <a:r>
              <a:rPr lang="en-US" sz="1800" dirty="0" err="1" smtClean="0">
                <a:solidFill>
                  <a:schemeClr val="tx1"/>
                </a:solidFill>
              </a:rPr>
              <a:t>thyristors</a:t>
            </a:r>
            <a:r>
              <a:rPr lang="en-US" sz="1800" dirty="0" smtClean="0">
                <a:solidFill>
                  <a:schemeClr val="tx1"/>
                </a:solidFill>
              </a:rPr>
              <a:t>? </a:t>
            </a:r>
          </a:p>
          <a:p>
            <a:pPr marL="342900" indent="-342900">
              <a:spcBef>
                <a:spcPct val="20000"/>
              </a:spcBef>
              <a:buClr>
                <a:srgbClr val="16206B"/>
              </a:buClr>
              <a:buFont typeface="Times" pitchFamily="18" charset="0"/>
              <a:buChar char="•"/>
            </a:pPr>
            <a:r>
              <a:rPr lang="en-US" sz="1800" dirty="0" smtClean="0">
                <a:solidFill>
                  <a:schemeClr val="tx1"/>
                </a:solidFill>
              </a:rPr>
              <a:t>Figures 5 and 6 are referred to type VSC (Voltage Source Control) but explanation in the paragraph are referred to type LCC.</a:t>
            </a:r>
          </a:p>
          <a:p>
            <a:pPr marL="342900" indent="-342900">
              <a:spcBef>
                <a:spcPct val="20000"/>
              </a:spcBef>
              <a:buClr>
                <a:srgbClr val="16206B"/>
              </a:buClr>
              <a:buFont typeface="Times" pitchFamily="18" charset="0"/>
              <a:buChar char="•"/>
            </a:pPr>
            <a:r>
              <a:rPr lang="en-US" sz="1800" dirty="0" smtClean="0">
                <a:solidFill>
                  <a:schemeClr val="tx1"/>
                </a:solidFill>
              </a:rPr>
              <a:t>At pages 21 and 22 there are 2 figures referred to Equipment: they are quite similar, but what is the right figure? (maybe the first?)</a:t>
            </a:r>
          </a:p>
          <a:p>
            <a:pPr marL="342900" indent="-342900">
              <a:spcBef>
                <a:spcPct val="20000"/>
              </a:spcBef>
              <a:buClr>
                <a:srgbClr val="16206B"/>
              </a:buClr>
              <a:buFont typeface="Times" pitchFamily="18" charset="0"/>
              <a:buChar char="•"/>
            </a:pPr>
            <a:r>
              <a:rPr lang="en-US" sz="1800" dirty="0" smtClean="0">
                <a:solidFill>
                  <a:schemeClr val="tx1"/>
                </a:solidFill>
              </a:rPr>
              <a:t>Is it right that parameters ‘ </a:t>
            </a:r>
            <a:r>
              <a:rPr lang="en-US" sz="1800" dirty="0" err="1" smtClean="0">
                <a:solidFill>
                  <a:schemeClr val="tx1"/>
                </a:solidFill>
              </a:rPr>
              <a:t>MaxModulationIndex</a:t>
            </a:r>
            <a:r>
              <a:rPr lang="en-US" sz="1800" dirty="0" smtClean="0">
                <a:solidFill>
                  <a:schemeClr val="tx1"/>
                </a:solidFill>
              </a:rPr>
              <a:t>‘ and ‘</a:t>
            </a:r>
            <a:r>
              <a:rPr lang="en-US" sz="1800" dirty="0" err="1" smtClean="0">
                <a:solidFill>
                  <a:schemeClr val="tx1"/>
                </a:solidFill>
              </a:rPr>
              <a:t>MaxValveCurrent</a:t>
            </a:r>
            <a:r>
              <a:rPr lang="en-US" sz="1800" dirty="0" smtClean="0">
                <a:solidFill>
                  <a:schemeClr val="tx1"/>
                </a:solidFill>
              </a:rPr>
              <a:t>’ are the same in type LCC and VSC? They are typical only of type VSC.</a:t>
            </a: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a:solidFill>
                <a:schemeClr val="tx1"/>
              </a:solidFill>
            </a:endParaRPr>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71010"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brief feedback on the HVDC </a:t>
            </a:r>
            <a:r>
              <a:rPr lang="en-US" sz="2400" dirty="0" err="1" smtClean="0">
                <a:ea typeface="ＭＳ Ｐゴシック" pitchFamily="34" charset="-128"/>
              </a:rPr>
              <a:t>modelling</a:t>
            </a:r>
            <a:endParaRPr lang="en-GB" sz="2400" dirty="0" smtClean="0">
              <a:ea typeface="ＭＳ Ｐゴシック" pitchFamily="34" charset="-128"/>
            </a:endParaRPr>
          </a:p>
        </p:txBody>
      </p:sp>
      <p:sp>
        <p:nvSpPr>
          <p:cNvPr id="1030" name="Rectangle 9"/>
          <p:cNvSpPr txBox="1">
            <a:spLocks noChangeArrowheads="1"/>
          </p:cNvSpPr>
          <p:nvPr/>
        </p:nvSpPr>
        <p:spPr bwMode="auto">
          <a:xfrm>
            <a:off x="83130" y="783488"/>
            <a:ext cx="8936181" cy="5270934"/>
          </a:xfrm>
          <a:prstGeom prst="rect">
            <a:avLst/>
          </a:prstGeom>
          <a:noFill/>
          <a:ln w="9525">
            <a:noFill/>
            <a:miter lim="800000"/>
            <a:headEnd/>
            <a:tailEnd/>
          </a:ln>
        </p:spPr>
        <p:txBody>
          <a:bodyPr/>
          <a:lstStyle/>
          <a:p>
            <a:pPr marL="342900" indent="-342900">
              <a:spcBef>
                <a:spcPct val="20000"/>
              </a:spcBef>
              <a:buClr>
                <a:srgbClr val="16206B"/>
              </a:buClr>
            </a:pPr>
            <a:r>
              <a:rPr lang="en-US" sz="1800" dirty="0" smtClean="0">
                <a:solidFill>
                  <a:schemeClr val="tx1"/>
                </a:solidFill>
              </a:rPr>
              <a:t>Questions/other comments:</a:t>
            </a:r>
          </a:p>
          <a:p>
            <a:pPr marL="342900" indent="-342900">
              <a:spcBef>
                <a:spcPct val="20000"/>
              </a:spcBef>
              <a:buClr>
                <a:srgbClr val="16206B"/>
              </a:buClr>
              <a:buFont typeface="Times" pitchFamily="18" charset="0"/>
              <a:buChar char="•"/>
            </a:pPr>
            <a:r>
              <a:rPr lang="en-US" sz="1800" dirty="0" smtClean="0">
                <a:solidFill>
                  <a:schemeClr val="tx1"/>
                </a:solidFill>
              </a:rPr>
              <a:t>Is it right that parameters ‘ </a:t>
            </a:r>
            <a:r>
              <a:rPr lang="en-US" sz="1800" dirty="0" err="1" smtClean="0">
                <a:solidFill>
                  <a:schemeClr val="tx1"/>
                </a:solidFill>
              </a:rPr>
              <a:t>commutatingReactance</a:t>
            </a:r>
            <a:r>
              <a:rPr lang="en-US" sz="1800" dirty="0" smtClean="0">
                <a:solidFill>
                  <a:schemeClr val="tx1"/>
                </a:solidFill>
              </a:rPr>
              <a:t>‘ and ‘</a:t>
            </a:r>
            <a:r>
              <a:rPr lang="en-US" sz="1800" dirty="0" err="1" smtClean="0">
                <a:solidFill>
                  <a:schemeClr val="tx1"/>
                </a:solidFill>
              </a:rPr>
              <a:t>commutatingResistance</a:t>
            </a:r>
            <a:r>
              <a:rPr lang="en-US" sz="1800" dirty="0" smtClean="0">
                <a:solidFill>
                  <a:schemeClr val="tx1"/>
                </a:solidFill>
              </a:rPr>
              <a:t>’ are the same for type LCC and VSC? They are typical only of type LCC.</a:t>
            </a:r>
          </a:p>
          <a:p>
            <a:pPr marL="342900" indent="-342900">
              <a:spcBef>
                <a:spcPct val="20000"/>
              </a:spcBef>
              <a:buClr>
                <a:srgbClr val="16206B"/>
              </a:buClr>
              <a:buFont typeface="Times" pitchFamily="18" charset="0"/>
              <a:buChar char="•"/>
            </a:pPr>
            <a:r>
              <a:rPr lang="en-US" sz="1800" dirty="0" smtClean="0">
                <a:solidFill>
                  <a:schemeClr val="tx1"/>
                </a:solidFill>
              </a:rPr>
              <a:t>For the type LCC is it possible to introduce the restoring minimum angle? In this moment there is only ‘</a:t>
            </a:r>
            <a:r>
              <a:rPr lang="en-US" sz="1800" dirty="0" err="1" smtClean="0">
                <a:solidFill>
                  <a:schemeClr val="tx1"/>
                </a:solidFill>
              </a:rPr>
              <a:t>TargetAngle</a:t>
            </a:r>
            <a:r>
              <a:rPr lang="en-US" sz="1800" dirty="0" smtClean="0">
                <a:solidFill>
                  <a:schemeClr val="tx1"/>
                </a:solidFill>
              </a:rPr>
              <a:t>’ as reference.</a:t>
            </a:r>
          </a:p>
          <a:p>
            <a:pPr marL="342900" indent="-342900">
              <a:spcBef>
                <a:spcPct val="20000"/>
              </a:spcBef>
              <a:buClr>
                <a:srgbClr val="16206B"/>
              </a:buClr>
              <a:buFont typeface="Times" pitchFamily="18" charset="0"/>
              <a:buChar char="•"/>
            </a:pPr>
            <a:r>
              <a:rPr lang="en-US" sz="1800" dirty="0" smtClean="0">
                <a:solidFill>
                  <a:schemeClr val="tx1"/>
                </a:solidFill>
              </a:rPr>
              <a:t>The filters are not represented in the model</a:t>
            </a:r>
          </a:p>
          <a:p>
            <a:pPr marL="342900" indent="-342900">
              <a:spcBef>
                <a:spcPct val="20000"/>
              </a:spcBef>
              <a:buClr>
                <a:srgbClr val="16206B"/>
              </a:buClr>
              <a:buFont typeface="Times" pitchFamily="18" charset="0"/>
              <a:buChar char="•"/>
            </a:pPr>
            <a:r>
              <a:rPr lang="en-US" sz="1800" dirty="0" smtClean="0">
                <a:solidFill>
                  <a:schemeClr val="tx1"/>
                </a:solidFill>
              </a:rPr>
              <a:t>Is it possible to introduce the primary frequency regulation in HVDC model? </a:t>
            </a:r>
          </a:p>
          <a:p>
            <a:pPr marL="342900" indent="-342900">
              <a:spcBef>
                <a:spcPct val="20000"/>
              </a:spcBef>
              <a:buClr>
                <a:srgbClr val="16206B"/>
              </a:buClr>
              <a:buFont typeface="Times" pitchFamily="18" charset="0"/>
              <a:buChar char="•"/>
            </a:pPr>
            <a:endParaRPr lang="en-US" sz="1800" dirty="0">
              <a:solidFill>
                <a:schemeClr val="tx1"/>
              </a:solidFill>
            </a:endParaRPr>
          </a:p>
        </p:txBody>
      </p:sp>
      <p:sp>
        <p:nvSpPr>
          <p:cNvPr id="7" name="Rounded Rectangle 6"/>
          <p:cNvSpPr/>
          <p:nvPr/>
        </p:nvSpPr>
        <p:spPr bwMode="auto">
          <a:xfrm>
            <a:off x="277091" y="3325091"/>
            <a:ext cx="8589818" cy="3186545"/>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rPr>
              <a:t>WG13 discussion on HVDC topic</a:t>
            </a:r>
          </a:p>
          <a:p>
            <a:pPr lvl="0">
              <a:buFont typeface="Arial" pitchFamily="34" charset="0"/>
              <a:buChar char="•"/>
            </a:pPr>
            <a:r>
              <a:rPr lang="en-US" sz="1800" dirty="0" smtClean="0">
                <a:solidFill>
                  <a:srgbClr val="FF0000"/>
                </a:solidFill>
              </a:rPr>
              <a:t>Model DC topology model, but specify a specific DC topology as the only one allowed in 452.</a:t>
            </a:r>
          </a:p>
          <a:p>
            <a:pPr lvl="0">
              <a:buFont typeface="Arial" pitchFamily="34" charset="0"/>
              <a:buChar char="•"/>
            </a:pPr>
            <a:r>
              <a:rPr lang="en-US" sz="1800" dirty="0" smtClean="0">
                <a:solidFill>
                  <a:srgbClr val="FF0000"/>
                </a:solidFill>
              </a:rPr>
              <a:t>For DC ties we would recommend having the DC tie in one model or the other or in both, but not split in the middle.  It doesn’t work to break the DC network.</a:t>
            </a:r>
          </a:p>
          <a:p>
            <a:pPr lvl="0">
              <a:buFont typeface="Arial" pitchFamily="34" charset="0"/>
              <a:buChar char="•"/>
            </a:pPr>
            <a:r>
              <a:rPr lang="en-US" sz="1800" dirty="0" smtClean="0">
                <a:solidFill>
                  <a:srgbClr val="FF0000"/>
                </a:solidFill>
              </a:rPr>
              <a:t>Lars will investigate reconfiguration of the DC bridges and whether the modeling needs to be changed to accommodate it.</a:t>
            </a:r>
          </a:p>
          <a:p>
            <a:pPr>
              <a:buFont typeface="Arial" pitchFamily="34" charset="0"/>
              <a:buChar char="•"/>
            </a:pPr>
            <a:r>
              <a:rPr lang="en-US" sz="1800" dirty="0" smtClean="0">
                <a:solidFill>
                  <a:srgbClr val="FF0000"/>
                </a:solidFill>
              </a:rPr>
              <a:t>Lars will update the proposal in Fig. 11 add </a:t>
            </a:r>
            <a:r>
              <a:rPr lang="en-US" sz="1800" dirty="0" err="1" smtClean="0">
                <a:solidFill>
                  <a:srgbClr val="FF0000"/>
                </a:solidFill>
              </a:rPr>
              <a:t>DCLineSegment</a:t>
            </a:r>
            <a:endParaRPr lang="en-US" sz="1800" dirty="0" smtClean="0">
              <a:solidFill>
                <a:srgbClr val="FF0000"/>
              </a:solidFill>
            </a:endParaRPr>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72034"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dirty="0" smtClean="0">
                <a:ea typeface="ＭＳ Ｐゴシック" pitchFamily="34" charset="-128"/>
              </a:rPr>
              <a:t>List of changes in IEC standards – 452, 456, etc</a:t>
            </a:r>
          </a:p>
        </p:txBody>
      </p:sp>
      <p:sp>
        <p:nvSpPr>
          <p:cNvPr id="1030" name="Rectangle 9"/>
          <p:cNvSpPr txBox="1">
            <a:spLocks noChangeArrowheads="1"/>
          </p:cNvSpPr>
          <p:nvPr/>
        </p:nvSpPr>
        <p:spPr bwMode="auto">
          <a:xfrm>
            <a:off x="83130" y="1212993"/>
            <a:ext cx="8936181" cy="5270934"/>
          </a:xfrm>
          <a:prstGeom prst="rect">
            <a:avLst/>
          </a:prstGeom>
          <a:noFill/>
          <a:ln w="9525">
            <a:noFill/>
            <a:miter lim="800000"/>
            <a:headEnd/>
            <a:tailEnd/>
          </a:ln>
        </p:spPr>
        <p:txBody>
          <a:bodyPr/>
          <a:lstStyle/>
          <a:p>
            <a:pPr marL="342900" indent="-342900">
              <a:spcBef>
                <a:spcPct val="20000"/>
              </a:spcBef>
              <a:buClr>
                <a:srgbClr val="16206B"/>
              </a:buClr>
              <a:buFont typeface="Times" pitchFamily="18" charset="0"/>
              <a:buChar char="•"/>
            </a:pPr>
            <a:r>
              <a:rPr lang="en-US" sz="2000" dirty="0" smtClean="0">
                <a:solidFill>
                  <a:schemeClr val="tx1"/>
                </a:solidFill>
              </a:rPr>
              <a:t>Do we have a list of changes applied between different releases of IEC standards? – including drafts; e.g. </a:t>
            </a:r>
            <a:r>
              <a:rPr lang="en-US" sz="2000" dirty="0" err="1" smtClean="0">
                <a:solidFill>
                  <a:schemeClr val="tx1"/>
                </a:solidFill>
              </a:rPr>
              <a:t>BusNameMarker</a:t>
            </a:r>
            <a:r>
              <a:rPr lang="en-US" sz="2000" dirty="0" smtClean="0">
                <a:solidFill>
                  <a:schemeClr val="tx1"/>
                </a:solidFill>
              </a:rPr>
              <a:t> is updated in CIM 16 – Is it included in 452; Will Petersen Coil be included?, etc</a:t>
            </a:r>
          </a:p>
          <a:p>
            <a:pPr marL="342900" indent="-342900">
              <a:spcBef>
                <a:spcPct val="20000"/>
              </a:spcBef>
              <a:buClr>
                <a:srgbClr val="16206B"/>
              </a:buClr>
              <a:buFont typeface="Times" pitchFamily="18" charset="0"/>
              <a:buChar char="•"/>
            </a:pPr>
            <a:endParaRPr lang="en-US" sz="1800" dirty="0">
              <a:solidFill>
                <a:schemeClr val="tx1"/>
              </a:solidFill>
            </a:endParaRPr>
          </a:p>
        </p:txBody>
      </p:sp>
      <p:sp>
        <p:nvSpPr>
          <p:cNvPr id="7" name="Rounded Rectangle 6"/>
          <p:cNvSpPr/>
          <p:nvPr/>
        </p:nvSpPr>
        <p:spPr bwMode="auto">
          <a:xfrm>
            <a:off x="277091" y="3782291"/>
            <a:ext cx="8589818" cy="2729345"/>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rPr>
              <a:t>WG13 conclusion</a:t>
            </a:r>
          </a:p>
          <a:p>
            <a:pPr lvl="0">
              <a:buFont typeface="Arial" pitchFamily="34" charset="0"/>
              <a:buChar char="•"/>
            </a:pPr>
            <a:r>
              <a:rPr lang="en-US" dirty="0" smtClean="0">
                <a:solidFill>
                  <a:srgbClr val="FF0000"/>
                </a:solidFill>
              </a:rPr>
              <a:t>Agreed to add </a:t>
            </a:r>
            <a:r>
              <a:rPr lang="en-US" dirty="0" err="1" smtClean="0">
                <a:solidFill>
                  <a:srgbClr val="FF0000"/>
                </a:solidFill>
              </a:rPr>
              <a:t>BusNameMarker</a:t>
            </a:r>
            <a:r>
              <a:rPr lang="en-US" dirty="0" smtClean="0">
                <a:solidFill>
                  <a:srgbClr val="FF0000"/>
                </a:solidFill>
              </a:rPr>
              <a:t> to 452.</a:t>
            </a:r>
          </a:p>
          <a:p>
            <a:pPr>
              <a:buFont typeface="Arial" pitchFamily="34" charset="0"/>
              <a:buChar char="•"/>
            </a:pPr>
            <a:r>
              <a:rPr lang="en-US" dirty="0" smtClean="0">
                <a:solidFill>
                  <a:srgbClr val="FF0000"/>
                </a:solidFill>
              </a:rPr>
              <a:t>Need to decide whether to add grounding classes (</a:t>
            </a:r>
            <a:r>
              <a:rPr lang="en-US" dirty="0" err="1" smtClean="0">
                <a:solidFill>
                  <a:srgbClr val="FF0000"/>
                </a:solidFill>
              </a:rPr>
              <a:t>PetersenCoil</a:t>
            </a:r>
            <a:r>
              <a:rPr lang="en-US" dirty="0" smtClean="0">
                <a:solidFill>
                  <a:srgbClr val="FF0000"/>
                </a:solidFill>
              </a:rPr>
              <a:t>, etc.) and </a:t>
            </a:r>
            <a:r>
              <a:rPr lang="en-US" dirty="0" err="1" smtClean="0">
                <a:solidFill>
                  <a:srgbClr val="FF0000"/>
                </a:solidFill>
              </a:rPr>
              <a:t>auxilary</a:t>
            </a:r>
            <a:r>
              <a:rPr lang="en-US" dirty="0" smtClean="0">
                <a:solidFill>
                  <a:srgbClr val="FF0000"/>
                </a:solidFill>
              </a:rPr>
              <a:t> equipment to 452.</a:t>
            </a: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on EQ/TP/SV partition issue – change in 452, 456</a:t>
            </a:r>
            <a:endParaRPr lang="fr-FR" dirty="0"/>
          </a:p>
        </p:txBody>
      </p:sp>
      <p:sp>
        <p:nvSpPr>
          <p:cNvPr id="3" name="Espace réservé du contenu 2"/>
          <p:cNvSpPr>
            <a:spLocks noGrp="1"/>
          </p:cNvSpPr>
          <p:nvPr>
            <p:ph idx="1"/>
          </p:nvPr>
        </p:nvSpPr>
        <p:spPr/>
        <p:txBody>
          <a:bodyPr>
            <a:normAutofit/>
          </a:bodyPr>
          <a:lstStyle/>
          <a:p>
            <a:r>
              <a:rPr lang="en-GB" sz="1800" dirty="0" smtClean="0"/>
              <a:t>EQ/TP/SV: from Theory to Practice</a:t>
            </a:r>
          </a:p>
          <a:p>
            <a:pPr lvl="1"/>
            <a:r>
              <a:rPr lang="en-GB" sz="1800" dirty="0" smtClean="0"/>
              <a:t>In the process of DACF models generation, EQ files are very much similar for consecutive hours…</a:t>
            </a:r>
          </a:p>
          <a:p>
            <a:pPr lvl="1"/>
            <a:r>
              <a:rPr lang="en-GB" sz="1800" dirty="0" smtClean="0"/>
              <a:t>… But there </a:t>
            </a:r>
            <a:r>
              <a:rPr lang="en-GB" sz="1800" u="sng" dirty="0" smtClean="0"/>
              <a:t>are</a:t>
            </a:r>
            <a:r>
              <a:rPr lang="en-GB" sz="1800" dirty="0" smtClean="0"/>
              <a:t> very recurring differences</a:t>
            </a:r>
          </a:p>
          <a:p>
            <a:pPr marL="747713" lvl="1" indent="-290513"/>
            <a:endParaRPr lang="en-GB" sz="1800" dirty="0" smtClean="0"/>
          </a:p>
          <a:p>
            <a:pPr marL="747713" lvl="1" indent="-290513"/>
            <a:r>
              <a:rPr lang="en-GB" sz="1800" dirty="0" err="1" smtClean="0"/>
              <a:t>CurrentLimit.value</a:t>
            </a:r>
            <a:endParaRPr lang="en-GB" sz="1800" dirty="0" smtClean="0"/>
          </a:p>
          <a:p>
            <a:pPr marL="747713" lvl="1" indent="-290513"/>
            <a:r>
              <a:rPr lang="en-GB" sz="1800" dirty="0" err="1" smtClean="0"/>
              <a:t>RegulatingControl.value</a:t>
            </a:r>
            <a:endParaRPr lang="en-GB" sz="1800" dirty="0" smtClean="0"/>
          </a:p>
          <a:p>
            <a:pPr lvl="1"/>
            <a:endParaRPr lang="en-GB" sz="1800" dirty="0" smtClean="0"/>
          </a:p>
          <a:p>
            <a:pPr lvl="1"/>
            <a:r>
              <a:rPr lang="en-GB" sz="1800" dirty="0" smtClean="0"/>
              <a:t>Between different hours, real-time system operators use:</a:t>
            </a:r>
          </a:p>
          <a:p>
            <a:pPr lvl="2"/>
            <a:r>
              <a:rPr lang="en-GB" sz="1800" dirty="0" smtClean="0"/>
              <a:t>Different sets of </a:t>
            </a:r>
            <a:r>
              <a:rPr lang="en-GB" sz="1800" dirty="0" err="1" smtClean="0"/>
              <a:t>CurrentLimit.value</a:t>
            </a:r>
            <a:endParaRPr lang="en-GB" sz="1800" dirty="0"/>
          </a:p>
          <a:p>
            <a:pPr lvl="2"/>
            <a:r>
              <a:rPr lang="en-GB" sz="1800" dirty="0" smtClean="0"/>
              <a:t>Different sets of </a:t>
            </a:r>
            <a:r>
              <a:rPr lang="en-GB" sz="1800" dirty="0" err="1" smtClean="0"/>
              <a:t>SynchronousMachine</a:t>
            </a:r>
            <a:r>
              <a:rPr lang="en-GB" sz="1800" dirty="0" smtClean="0"/>
              <a:t> </a:t>
            </a:r>
            <a:r>
              <a:rPr lang="en-GB" sz="1800" dirty="0" err="1" smtClean="0"/>
              <a:t>RegulatingControl.targetValue</a:t>
            </a:r>
            <a:endParaRPr lang="en-GB" sz="1800" dirty="0"/>
          </a:p>
          <a:p>
            <a:pPr lvl="2"/>
            <a:r>
              <a:rPr lang="en-GB" sz="1800" dirty="0" smtClean="0"/>
              <a:t>And sometimes even different sets of </a:t>
            </a:r>
            <a:r>
              <a:rPr lang="en-GB" sz="1800" dirty="0" err="1" smtClean="0"/>
              <a:t>RegulatingControl.mode</a:t>
            </a:r>
            <a:r>
              <a:rPr lang="en-GB" sz="1800" dirty="0" smtClean="0"/>
              <a:t> (from Voltage to </a:t>
            </a:r>
            <a:r>
              <a:rPr lang="en-GB" sz="1800" dirty="0" err="1" smtClean="0"/>
              <a:t>ReactivePower</a:t>
            </a:r>
            <a:r>
              <a:rPr lang="en-GB" sz="1800" dirty="0" smtClean="0"/>
              <a:t> mode for </a:t>
            </a:r>
            <a:r>
              <a:rPr lang="en-GB" sz="1800" dirty="0" err="1" smtClean="0"/>
              <a:t>eg</a:t>
            </a:r>
            <a:r>
              <a:rPr lang="en-GB" sz="1800" dirty="0" smtClean="0"/>
              <a:t>.)</a:t>
            </a: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3646967"/>
            <a:ext cx="9144001" cy="2764466"/>
          </a:xfrm>
          <a:prstGeom prst="roundRect">
            <a:avLst/>
          </a:prstGeom>
          <a:solidFill>
            <a:schemeClr val="accent1">
              <a:alpha val="2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cs typeface="Arial" charset="0"/>
            </a:endParaRPr>
          </a:p>
        </p:txBody>
      </p:sp>
      <p:sp>
        <p:nvSpPr>
          <p:cNvPr id="2" name="Titre 1"/>
          <p:cNvSpPr>
            <a:spLocks noGrp="1"/>
          </p:cNvSpPr>
          <p:nvPr>
            <p:ph type="title"/>
          </p:nvPr>
        </p:nvSpPr>
        <p:spPr/>
        <p:txBody>
          <a:bodyPr/>
          <a:lstStyle/>
          <a:p>
            <a:r>
              <a:rPr lang="fr-FR" dirty="0" smtClean="0"/>
              <a:t>Focus on EQ/TP/SV partition issue – change in 452, 456</a:t>
            </a:r>
            <a:endParaRPr lang="fr-FR" dirty="0"/>
          </a:p>
        </p:txBody>
      </p:sp>
      <p:sp>
        <p:nvSpPr>
          <p:cNvPr id="3" name="Espace réservé du contenu 2"/>
          <p:cNvSpPr>
            <a:spLocks noGrp="1"/>
          </p:cNvSpPr>
          <p:nvPr>
            <p:ph idx="1"/>
          </p:nvPr>
        </p:nvSpPr>
        <p:spPr>
          <a:xfrm>
            <a:off x="254000" y="1287462"/>
            <a:ext cx="8647113" cy="5187765"/>
          </a:xfrm>
        </p:spPr>
        <p:txBody>
          <a:bodyPr>
            <a:normAutofit/>
          </a:bodyPr>
          <a:lstStyle/>
          <a:p>
            <a:pPr lvl="1"/>
            <a:r>
              <a:rPr lang="en-GB" sz="2400" dirty="0" smtClean="0"/>
              <a:t>As a result, the theoretical partition in EQ/TP/SV can </a:t>
            </a:r>
            <a:r>
              <a:rPr lang="en-GB" sz="2400" u="sng" dirty="0" smtClean="0"/>
              <a:t>never</a:t>
            </a:r>
            <a:r>
              <a:rPr lang="en-GB" sz="2400" dirty="0" smtClean="0"/>
              <a:t> be used and EQ has always to be sent for each timestamp of the day</a:t>
            </a:r>
          </a:p>
          <a:p>
            <a:pPr lvl="1"/>
            <a:endParaRPr lang="en-GB" sz="2400" dirty="0" smtClean="0"/>
          </a:p>
          <a:p>
            <a:pPr lvl="1"/>
            <a:r>
              <a:rPr lang="en-GB" sz="2400" dirty="0" smtClean="0"/>
              <a:t>To be able to </a:t>
            </a:r>
            <a:r>
              <a:rPr lang="en-GB" sz="2400" u="sng" dirty="0" smtClean="0"/>
              <a:t>benefit of the advantages </a:t>
            </a:r>
            <a:r>
              <a:rPr lang="en-GB" sz="2400" dirty="0" smtClean="0"/>
              <a:t>of EQ/TP/SV partition:</a:t>
            </a:r>
          </a:p>
          <a:p>
            <a:pPr lvl="2" indent="-519113"/>
            <a:r>
              <a:rPr lang="en-GB" sz="2400" dirty="0" err="1" smtClean="0"/>
              <a:t>RegulatingControl.targetValue</a:t>
            </a:r>
            <a:r>
              <a:rPr lang="en-GB" sz="2400" dirty="0" smtClean="0"/>
              <a:t> and mode</a:t>
            </a:r>
          </a:p>
          <a:p>
            <a:pPr lvl="2" indent="-519113"/>
            <a:r>
              <a:rPr lang="en-GB" sz="2400" dirty="0" err="1" smtClean="0"/>
              <a:t>OperationalLimit.value</a:t>
            </a:r>
            <a:endParaRPr lang="en-GB" sz="2400" dirty="0"/>
          </a:p>
          <a:p>
            <a:pPr lvl="1">
              <a:buNone/>
            </a:pPr>
            <a:r>
              <a:rPr lang="en-GB" sz="2400" dirty="0" smtClean="0"/>
              <a:t>	</a:t>
            </a:r>
          </a:p>
          <a:p>
            <a:pPr lvl="1">
              <a:buNone/>
            </a:pPr>
            <a:r>
              <a:rPr lang="en-GB" sz="2400" b="1" dirty="0" smtClean="0"/>
              <a:t>Should be moved out of the EQ </a:t>
            </a:r>
            <a:r>
              <a:rPr lang="en-GB" sz="2400" b="1" dirty="0" smtClean="0"/>
              <a:t>set</a:t>
            </a:r>
          </a:p>
          <a:p>
            <a:pPr lvl="1">
              <a:buNone/>
            </a:pPr>
            <a:r>
              <a:rPr lang="en-GB" sz="2400" b="1" dirty="0" smtClean="0">
                <a:solidFill>
                  <a:srgbClr val="00B050"/>
                </a:solidFill>
              </a:rPr>
              <a:t>ENTSO-E IOP Call – 20 Feb 2012 – It is OK for IOP participants</a:t>
            </a:r>
            <a:endParaRPr lang="en-GB" sz="2400" b="1" dirty="0" smtClean="0">
              <a:solidFill>
                <a:srgbClr val="00B050"/>
              </a:solidFill>
            </a:endParaRPr>
          </a:p>
          <a:p>
            <a:pPr lvl="1"/>
            <a:endParaRPr lang="en-GB" sz="2400" dirty="0" smtClean="0"/>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11618"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extensions</a:t>
            </a:r>
            <a:endParaRPr lang="en-GB" sz="2400" dirty="0" smtClean="0">
              <a:ea typeface="ＭＳ Ｐゴシック" pitchFamily="34" charset="-128"/>
            </a:endParaRPr>
          </a:p>
        </p:txBody>
      </p:sp>
      <p:sp>
        <p:nvSpPr>
          <p:cNvPr id="1030" name="Rectangle 9"/>
          <p:cNvSpPr txBox="1">
            <a:spLocks noChangeArrowheads="1"/>
          </p:cNvSpPr>
          <p:nvPr/>
        </p:nvSpPr>
        <p:spPr bwMode="auto">
          <a:xfrm>
            <a:off x="83130" y="1212993"/>
            <a:ext cx="8936181" cy="5270934"/>
          </a:xfrm>
          <a:prstGeom prst="rect">
            <a:avLst/>
          </a:prstGeom>
          <a:noFill/>
          <a:ln w="9525">
            <a:noFill/>
            <a:miter lim="800000"/>
            <a:headEnd/>
            <a:tailEnd/>
          </a:ln>
        </p:spPr>
        <p:txBody>
          <a:bodyPr/>
          <a:lstStyle/>
          <a:p>
            <a:pPr marL="342900" indent="-342900">
              <a:spcBef>
                <a:spcPct val="20000"/>
              </a:spcBef>
              <a:buClr>
                <a:srgbClr val="16206B"/>
              </a:buClr>
              <a:buFont typeface="Times" pitchFamily="18" charset="0"/>
              <a:buChar char="•"/>
            </a:pPr>
            <a:r>
              <a:rPr lang="en-US" sz="1800" dirty="0" smtClean="0">
                <a:solidFill>
                  <a:schemeClr val="tx1"/>
                </a:solidFill>
              </a:rPr>
              <a:t>Classes and attributes that were necessary for IOP, but not added to CIM UML15v31 (no time; just before freezing of CIM15), were added to UML as ENTSO-E extensions</a:t>
            </a:r>
          </a:p>
          <a:p>
            <a:pPr marL="342900" indent="-342900">
              <a:spcBef>
                <a:spcPct val="20000"/>
              </a:spcBef>
              <a:buClr>
                <a:srgbClr val="16206B"/>
              </a:buClr>
              <a:buFont typeface="Times" pitchFamily="18" charset="0"/>
              <a:buChar char="•"/>
            </a:pPr>
            <a:r>
              <a:rPr lang="en-US" sz="1800" dirty="0" smtClean="0">
                <a:solidFill>
                  <a:schemeClr val="tx1"/>
                </a:solidFill>
              </a:rPr>
              <a:t>This was done to allow:</a:t>
            </a:r>
          </a:p>
          <a:p>
            <a:pPr marL="747713" indent="-234950">
              <a:spcBef>
                <a:spcPct val="20000"/>
              </a:spcBef>
              <a:buClr>
                <a:srgbClr val="16206B"/>
              </a:buClr>
              <a:buFont typeface="Times" pitchFamily="18" charset="0"/>
              <a:buChar char="•"/>
            </a:pPr>
            <a:r>
              <a:rPr lang="en-US" sz="1800" dirty="0" smtClean="0">
                <a:solidFill>
                  <a:schemeClr val="tx1"/>
                </a:solidFill>
              </a:rPr>
              <a:t>Testing in the IOP</a:t>
            </a:r>
          </a:p>
          <a:p>
            <a:pPr marL="747713" indent="-234950">
              <a:spcBef>
                <a:spcPct val="20000"/>
              </a:spcBef>
              <a:buClr>
                <a:srgbClr val="16206B"/>
              </a:buClr>
              <a:buFont typeface="Times" pitchFamily="18" charset="0"/>
              <a:buChar char="•"/>
            </a:pPr>
            <a:r>
              <a:rPr lang="en-US" sz="1800" dirty="0" smtClean="0">
                <a:solidFill>
                  <a:schemeClr val="tx1"/>
                </a:solidFill>
              </a:rPr>
              <a:t>To be easy to identify the differences between ENTSO-E profile and IEC CIM</a:t>
            </a:r>
          </a:p>
          <a:p>
            <a:pPr marL="346075" indent="-346075">
              <a:spcBef>
                <a:spcPct val="20000"/>
              </a:spcBef>
              <a:buClr>
                <a:srgbClr val="16206B"/>
              </a:buClr>
              <a:buFont typeface="Times" pitchFamily="18" charset="0"/>
              <a:buChar char="•"/>
            </a:pPr>
            <a:r>
              <a:rPr lang="en-US" sz="1800" dirty="0" smtClean="0">
                <a:solidFill>
                  <a:schemeClr val="tx1"/>
                </a:solidFill>
              </a:rPr>
              <a:t> ENTSO-E extensions are mainly on short circuit part </a:t>
            </a:r>
          </a:p>
          <a:p>
            <a:pPr marL="346075" indent="-346075">
              <a:spcBef>
                <a:spcPct val="20000"/>
              </a:spcBef>
              <a:buClr>
                <a:srgbClr val="16206B"/>
              </a:buClr>
              <a:buFont typeface="Times" pitchFamily="18" charset="0"/>
              <a:buChar char="•"/>
            </a:pPr>
            <a:r>
              <a:rPr lang="en-US" sz="1800" dirty="0" smtClean="0">
                <a:solidFill>
                  <a:schemeClr val="tx1"/>
                </a:solidFill>
              </a:rPr>
              <a:t>Summary</a:t>
            </a:r>
          </a:p>
          <a:p>
            <a:pPr marL="803275" indent="-346075">
              <a:spcBef>
                <a:spcPct val="20000"/>
              </a:spcBef>
              <a:buClr>
                <a:srgbClr val="16206B"/>
              </a:buClr>
              <a:buFont typeface="Times" pitchFamily="18" charset="0"/>
              <a:buChar char="•"/>
            </a:pPr>
            <a:r>
              <a:rPr lang="en-US" sz="1800" dirty="0" smtClean="0">
                <a:solidFill>
                  <a:schemeClr val="tx1"/>
                </a:solidFill>
              </a:rPr>
              <a:t>1 class</a:t>
            </a:r>
          </a:p>
          <a:p>
            <a:pPr marL="803275" indent="-346075">
              <a:spcBef>
                <a:spcPct val="20000"/>
              </a:spcBef>
              <a:buClr>
                <a:srgbClr val="16206B"/>
              </a:buClr>
              <a:buFont typeface="Times" pitchFamily="18" charset="0"/>
              <a:buChar char="•"/>
            </a:pPr>
            <a:r>
              <a:rPr lang="en-US" sz="1800" dirty="0" smtClean="0">
                <a:solidFill>
                  <a:schemeClr val="tx1"/>
                </a:solidFill>
              </a:rPr>
              <a:t>2 enumerations</a:t>
            </a:r>
          </a:p>
          <a:p>
            <a:pPr marL="803275" indent="-346075">
              <a:spcBef>
                <a:spcPct val="20000"/>
              </a:spcBef>
              <a:buClr>
                <a:srgbClr val="16206B"/>
              </a:buClr>
              <a:buFont typeface="Times" pitchFamily="18" charset="0"/>
              <a:buChar char="•"/>
            </a:pPr>
            <a:r>
              <a:rPr lang="en-US" sz="1800" dirty="0" smtClean="0">
                <a:solidFill>
                  <a:schemeClr val="tx1"/>
                </a:solidFill>
              </a:rPr>
              <a:t>Additional attributes to 9 existing classes</a:t>
            </a:r>
          </a:p>
          <a:p>
            <a:pPr marL="803275" indent="-346075">
              <a:spcBef>
                <a:spcPct val="20000"/>
              </a:spcBef>
              <a:buClr>
                <a:srgbClr val="16206B"/>
              </a:buClr>
              <a:buFont typeface="Times" pitchFamily="18" charset="0"/>
              <a:buChar char="•"/>
            </a:pPr>
            <a:r>
              <a:rPr lang="en-US" sz="1800" dirty="0" smtClean="0">
                <a:solidFill>
                  <a:schemeClr val="tx1"/>
                </a:solidFill>
              </a:rPr>
              <a:t>Additional attributes to 2 existing enumerations</a:t>
            </a:r>
          </a:p>
          <a:p>
            <a:pPr marL="342900" indent="-342900">
              <a:spcBef>
                <a:spcPct val="20000"/>
              </a:spcBef>
              <a:buClr>
                <a:srgbClr val="16206B"/>
              </a:buClr>
              <a:buFont typeface="Times" pitchFamily="18" charset="0"/>
              <a:buChar char="•"/>
            </a:pPr>
            <a:endParaRPr lang="en-US" sz="1800" dirty="0">
              <a:solidFill>
                <a:schemeClr val="tx1"/>
              </a:solidFill>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08546"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0" y="0"/>
            <a:ext cx="7772400" cy="949325"/>
          </a:xfrm>
        </p:spPr>
        <p:txBody>
          <a:bodyPr/>
          <a:lstStyle/>
          <a:p>
            <a:pPr eaLnBrk="1" hangingPunct="1"/>
            <a:r>
              <a:rPr lang="en-US" sz="2400" dirty="0" smtClean="0">
                <a:ea typeface="ＭＳ Ｐゴシック" pitchFamily="34" charset="-128"/>
              </a:rPr>
              <a:t>ENTSO-E extensions</a:t>
            </a:r>
            <a:endParaRPr lang="en-GB" sz="2400" dirty="0" smtClean="0">
              <a:ea typeface="ＭＳ Ｐゴシック" pitchFamily="34" charset="-128"/>
            </a:endParaRPr>
          </a:p>
        </p:txBody>
      </p:sp>
      <p:sp>
        <p:nvSpPr>
          <p:cNvPr id="1030" name="Rectangle 9"/>
          <p:cNvSpPr txBox="1">
            <a:spLocks noChangeArrowheads="1"/>
          </p:cNvSpPr>
          <p:nvPr/>
        </p:nvSpPr>
        <p:spPr bwMode="auto">
          <a:xfrm>
            <a:off x="0" y="341122"/>
            <a:ext cx="6209414" cy="6091575"/>
          </a:xfrm>
          <a:prstGeom prst="rect">
            <a:avLst/>
          </a:prstGeom>
          <a:solidFill>
            <a:schemeClr val="bg1"/>
          </a:solidFill>
          <a:ln w="9525">
            <a:noFill/>
            <a:miter lim="800000"/>
            <a:headEnd/>
            <a:tailEnd/>
          </a:ln>
        </p:spPr>
        <p:txBody>
          <a:bodyPr/>
          <a:lstStyle/>
          <a:p>
            <a:pPr marL="342900" indent="-342900">
              <a:spcBef>
                <a:spcPct val="20000"/>
              </a:spcBef>
              <a:buClr>
                <a:srgbClr val="16206B"/>
              </a:buClr>
              <a:buFont typeface="Times" pitchFamily="18" charset="0"/>
              <a:buChar char="•"/>
            </a:pPr>
            <a:r>
              <a:rPr lang="en-US" sz="1800" dirty="0" smtClean="0">
                <a:solidFill>
                  <a:schemeClr val="tx1"/>
                </a:solidFill>
              </a:rPr>
              <a:t>The new class</a:t>
            </a:r>
          </a:p>
          <a:p>
            <a:pPr marL="342900" indent="-342900">
              <a:spcBef>
                <a:spcPct val="20000"/>
              </a:spcBef>
              <a:buClr>
                <a:srgbClr val="16206B"/>
              </a:buClr>
            </a:pPr>
            <a:r>
              <a:rPr lang="en-US" sz="1800" dirty="0" smtClean="0">
                <a:solidFill>
                  <a:schemeClr val="tx1"/>
                </a:solidFill>
              </a:rPr>
              <a:t>This class represents external network and it is used for IEC 60909 calculations.</a:t>
            </a:r>
          </a:p>
          <a:p>
            <a:pPr marL="342900" indent="-342900">
              <a:spcBef>
                <a:spcPct val="20000"/>
              </a:spcBef>
              <a:buClr>
                <a:srgbClr val="16206B"/>
              </a:buClr>
            </a:pPr>
            <a:r>
              <a:rPr lang="en-US" sz="1800" dirty="0" smtClean="0">
                <a:solidFill>
                  <a:srgbClr val="FF0000"/>
                </a:solidFill>
              </a:rPr>
              <a:t>WG13 questions/agreement:</a:t>
            </a:r>
          </a:p>
          <a:p>
            <a:pPr marL="342900" indent="-342900">
              <a:spcBef>
                <a:spcPct val="20000"/>
              </a:spcBef>
              <a:buClr>
                <a:srgbClr val="16206B"/>
              </a:buClr>
            </a:pPr>
            <a:r>
              <a:rPr lang="en-US" sz="1800" dirty="0" smtClean="0">
                <a:solidFill>
                  <a:srgbClr val="FF0000"/>
                </a:solidFill>
              </a:rPr>
              <a:t>-	</a:t>
            </a:r>
            <a:r>
              <a:rPr lang="en-US" sz="1400" dirty="0" smtClean="0">
                <a:solidFill>
                  <a:srgbClr val="FF0000"/>
                </a:solidFill>
              </a:rPr>
              <a:t>Why is this defined as a subtype of </a:t>
            </a:r>
            <a:r>
              <a:rPr lang="en-US" sz="1400" dirty="0" err="1" smtClean="0">
                <a:solidFill>
                  <a:srgbClr val="FF0000"/>
                </a:solidFill>
              </a:rPr>
              <a:t>RegulatingCondEq</a:t>
            </a:r>
            <a:r>
              <a:rPr lang="en-US" sz="1400" dirty="0" smtClean="0">
                <a:solidFill>
                  <a:srgbClr val="FF0000"/>
                </a:solidFill>
              </a:rPr>
              <a:t>?</a:t>
            </a:r>
            <a:r>
              <a:rPr lang="en-US" sz="1400" dirty="0" smtClean="0">
                <a:solidFill>
                  <a:schemeClr val="tx1"/>
                </a:solidFill>
              </a:rPr>
              <a:t> – </a:t>
            </a:r>
            <a:r>
              <a:rPr lang="en-US" sz="1400" dirty="0" smtClean="0">
                <a:solidFill>
                  <a:srgbClr val="00B050"/>
                </a:solidFill>
              </a:rPr>
              <a:t>Because connection </a:t>
            </a:r>
            <a:r>
              <a:rPr lang="en-US" sz="1400" dirty="0" smtClean="0">
                <a:solidFill>
                  <a:srgbClr val="00B050"/>
                </a:solidFill>
              </a:rPr>
              <a:t>to a external grid that can have slack node (in most of the cases the </a:t>
            </a:r>
            <a:r>
              <a:rPr lang="en-US" sz="1400" dirty="0" err="1" smtClean="0">
                <a:solidFill>
                  <a:srgbClr val="00B050"/>
                </a:solidFill>
              </a:rPr>
              <a:t>ExternalNetwork</a:t>
            </a:r>
            <a:r>
              <a:rPr lang="en-US" sz="1400" dirty="0" smtClean="0">
                <a:solidFill>
                  <a:srgbClr val="00B050"/>
                </a:solidFill>
              </a:rPr>
              <a:t> is the slack); </a:t>
            </a:r>
            <a:r>
              <a:rPr lang="en-US" sz="1400" dirty="0" err="1" smtClean="0">
                <a:solidFill>
                  <a:srgbClr val="00B050"/>
                </a:solidFill>
              </a:rPr>
              <a:t>ExternalNetwork</a:t>
            </a:r>
            <a:r>
              <a:rPr lang="en-US" sz="1400" dirty="0" smtClean="0">
                <a:solidFill>
                  <a:srgbClr val="00B050"/>
                </a:solidFill>
              </a:rPr>
              <a:t> </a:t>
            </a:r>
            <a:r>
              <a:rPr lang="en-US" sz="1400" dirty="0" smtClean="0">
                <a:solidFill>
                  <a:srgbClr val="00B050"/>
                </a:solidFill>
              </a:rPr>
              <a:t>stands on its own – not part of reduction of a portion of a </a:t>
            </a:r>
            <a:r>
              <a:rPr lang="en-US" sz="1400" dirty="0" smtClean="0">
                <a:solidFill>
                  <a:srgbClr val="00B050"/>
                </a:solidFill>
              </a:rPr>
              <a:t>grid.</a:t>
            </a:r>
            <a:endParaRPr lang="en-US" sz="1400" dirty="0" smtClean="0">
              <a:solidFill>
                <a:srgbClr val="00B050"/>
              </a:solidFill>
            </a:endParaRPr>
          </a:p>
          <a:p>
            <a:pPr marL="342900" indent="-342900">
              <a:spcBef>
                <a:spcPct val="20000"/>
              </a:spcBef>
              <a:buClr>
                <a:srgbClr val="16206B"/>
              </a:buClr>
            </a:pPr>
            <a:r>
              <a:rPr lang="en-US" sz="1400" dirty="0" smtClean="0">
                <a:solidFill>
                  <a:srgbClr val="FF0000"/>
                </a:solidFill>
              </a:rPr>
              <a:t>-	Was originally modeled as </a:t>
            </a:r>
            <a:r>
              <a:rPr lang="en-US" sz="1400" dirty="0" err="1" smtClean="0">
                <a:solidFill>
                  <a:srgbClr val="FF0000"/>
                </a:solidFill>
              </a:rPr>
              <a:t>EquivalentInjection</a:t>
            </a:r>
            <a:r>
              <a:rPr lang="en-US" sz="1400" dirty="0" smtClean="0">
                <a:solidFill>
                  <a:srgbClr val="FF0000"/>
                </a:solidFill>
              </a:rPr>
              <a:t>.  Why was this changed? </a:t>
            </a:r>
            <a:r>
              <a:rPr lang="en-US" sz="1400" dirty="0" err="1" smtClean="0">
                <a:solidFill>
                  <a:srgbClr val="00B050"/>
                </a:solidFill>
              </a:rPr>
              <a:t>EquivalentInjection</a:t>
            </a:r>
            <a:r>
              <a:rPr lang="en-US" sz="1400" dirty="0" smtClean="0">
                <a:solidFill>
                  <a:srgbClr val="00B050"/>
                </a:solidFill>
              </a:rPr>
              <a:t> </a:t>
            </a:r>
            <a:r>
              <a:rPr lang="en-US" sz="1400" dirty="0" smtClean="0">
                <a:solidFill>
                  <a:srgbClr val="00B050"/>
                </a:solidFill>
              </a:rPr>
              <a:t>is coming from grid reduction; this is not the same for </a:t>
            </a:r>
            <a:r>
              <a:rPr lang="en-US" sz="1400" dirty="0" err="1" smtClean="0">
                <a:solidFill>
                  <a:srgbClr val="00B050"/>
                </a:solidFill>
              </a:rPr>
              <a:t>ExternalNetwork</a:t>
            </a:r>
            <a:endParaRPr lang="en-US" sz="1400" dirty="0" smtClean="0">
              <a:solidFill>
                <a:srgbClr val="00B050"/>
              </a:solidFill>
            </a:endParaRPr>
          </a:p>
          <a:p>
            <a:pPr marL="342900" indent="-342900">
              <a:spcBef>
                <a:spcPct val="20000"/>
              </a:spcBef>
              <a:buClr>
                <a:srgbClr val="16206B"/>
              </a:buClr>
            </a:pPr>
            <a:r>
              <a:rPr lang="en-US" sz="1400" dirty="0" smtClean="0">
                <a:solidFill>
                  <a:srgbClr val="FF0000"/>
                </a:solidFill>
              </a:rPr>
              <a:t>-	Attribute </a:t>
            </a:r>
            <a:r>
              <a:rPr lang="en-US" sz="1400" dirty="0" err="1" smtClean="0">
                <a:solidFill>
                  <a:srgbClr val="FF0000"/>
                </a:solidFill>
              </a:rPr>
              <a:t>voltageFactor</a:t>
            </a:r>
            <a:r>
              <a:rPr lang="en-US" sz="1400" dirty="0" smtClean="0">
                <a:solidFill>
                  <a:srgbClr val="FF0000"/>
                </a:solidFill>
              </a:rPr>
              <a:t> is of type PU.  Why was this necessary?  Could this be changed to </a:t>
            </a:r>
            <a:r>
              <a:rPr lang="en-US" sz="1400" dirty="0" err="1" smtClean="0">
                <a:solidFill>
                  <a:srgbClr val="FF0000"/>
                </a:solidFill>
              </a:rPr>
              <a:t>PerCent</a:t>
            </a:r>
            <a:r>
              <a:rPr lang="en-US" sz="1400" dirty="0" smtClean="0">
                <a:solidFill>
                  <a:srgbClr val="FF0000"/>
                </a:solidFill>
              </a:rPr>
              <a:t>?  This needs to be clearly explained in the description. </a:t>
            </a:r>
            <a:r>
              <a:rPr lang="en-US" sz="1400" dirty="0" smtClean="0">
                <a:solidFill>
                  <a:srgbClr val="00B050"/>
                </a:solidFill>
              </a:rPr>
              <a:t>We need to check the description and IEC 60909</a:t>
            </a:r>
          </a:p>
          <a:p>
            <a:pPr marL="342900" indent="-342900">
              <a:spcBef>
                <a:spcPct val="20000"/>
              </a:spcBef>
              <a:buClr>
                <a:srgbClr val="16206B"/>
              </a:buClr>
            </a:pPr>
            <a:r>
              <a:rPr lang="en-US" sz="1400" dirty="0" smtClean="0">
                <a:solidFill>
                  <a:srgbClr val="FF0000"/>
                </a:solidFill>
              </a:rPr>
              <a:t>-	Agreed to add the attributes from </a:t>
            </a:r>
            <a:r>
              <a:rPr lang="en-US" sz="1400" dirty="0" err="1" smtClean="0">
                <a:solidFill>
                  <a:srgbClr val="FF0000"/>
                </a:solidFill>
              </a:rPr>
              <a:t>ExternalNetwork</a:t>
            </a:r>
            <a:r>
              <a:rPr lang="en-US" sz="1400" dirty="0" smtClean="0">
                <a:solidFill>
                  <a:srgbClr val="FF0000"/>
                </a:solidFill>
              </a:rPr>
              <a:t> to </a:t>
            </a:r>
            <a:r>
              <a:rPr lang="en-US" sz="1400" dirty="0" err="1" smtClean="0">
                <a:solidFill>
                  <a:srgbClr val="FF0000"/>
                </a:solidFill>
              </a:rPr>
              <a:t>EquivalentInjection</a:t>
            </a:r>
            <a:r>
              <a:rPr lang="en-US" sz="1400" dirty="0" smtClean="0">
                <a:solidFill>
                  <a:srgbClr val="00B050"/>
                </a:solidFill>
              </a:rPr>
              <a:t>. IOP participants insist to have the </a:t>
            </a:r>
            <a:r>
              <a:rPr lang="en-US" sz="1400" dirty="0" err="1" smtClean="0">
                <a:solidFill>
                  <a:srgbClr val="00B050"/>
                </a:solidFill>
              </a:rPr>
              <a:t>ExternalNetwork</a:t>
            </a:r>
            <a:r>
              <a:rPr lang="en-US" sz="1400" dirty="0" smtClean="0">
                <a:solidFill>
                  <a:srgbClr val="00B050"/>
                </a:solidFill>
              </a:rPr>
              <a:t> as a separate class as initially suggested</a:t>
            </a:r>
            <a:endParaRPr lang="en-US" sz="1400" dirty="0" smtClean="0">
              <a:solidFill>
                <a:srgbClr val="00B050"/>
              </a:solidFill>
            </a:endParaRPr>
          </a:p>
          <a:p>
            <a:pPr marL="342900" indent="-342900">
              <a:spcBef>
                <a:spcPct val="20000"/>
              </a:spcBef>
              <a:buClr>
                <a:srgbClr val="16206B"/>
              </a:buClr>
            </a:pPr>
            <a:r>
              <a:rPr lang="en-US" sz="1400" dirty="0" smtClean="0">
                <a:solidFill>
                  <a:srgbClr val="FF0000"/>
                </a:solidFill>
              </a:rPr>
              <a:t>-	Do we need to add Short Circuit specific attributes for </a:t>
            </a:r>
            <a:r>
              <a:rPr lang="en-US" sz="1400" dirty="0" err="1" smtClean="0">
                <a:solidFill>
                  <a:srgbClr val="FF0000"/>
                </a:solidFill>
              </a:rPr>
              <a:t>minP</a:t>
            </a:r>
            <a:r>
              <a:rPr lang="en-US" sz="1400" dirty="0" smtClean="0">
                <a:solidFill>
                  <a:srgbClr val="FF0000"/>
                </a:solidFill>
              </a:rPr>
              <a:t> and </a:t>
            </a:r>
            <a:r>
              <a:rPr lang="en-US" sz="1400" dirty="0" err="1" smtClean="0">
                <a:solidFill>
                  <a:srgbClr val="FF0000"/>
                </a:solidFill>
              </a:rPr>
              <a:t>maxP</a:t>
            </a:r>
            <a:r>
              <a:rPr lang="en-US" sz="1400" dirty="0" smtClean="0">
                <a:solidFill>
                  <a:srgbClr val="FF0000"/>
                </a:solidFill>
              </a:rPr>
              <a:t>?  We assume that an extra set is not necessary. </a:t>
            </a:r>
            <a:r>
              <a:rPr lang="en-US" sz="1400" dirty="0" smtClean="0">
                <a:solidFill>
                  <a:srgbClr val="00B050"/>
                </a:solidFill>
              </a:rPr>
              <a:t>– If we have separate classes we don’t have this issue</a:t>
            </a:r>
          </a:p>
          <a:p>
            <a:pPr marL="342900" indent="-342900">
              <a:spcBef>
                <a:spcPct val="20000"/>
              </a:spcBef>
              <a:buClr>
                <a:srgbClr val="16206B"/>
              </a:buClr>
            </a:pPr>
            <a:endParaRPr lang="en-US" sz="1400" dirty="0" smtClean="0">
              <a:solidFill>
                <a:srgbClr val="FF0000"/>
              </a:solidFill>
            </a:endParaRPr>
          </a:p>
          <a:p>
            <a:pPr marL="342900" indent="-342900">
              <a:spcBef>
                <a:spcPct val="20000"/>
              </a:spcBef>
              <a:buClr>
                <a:srgbClr val="16206B"/>
              </a:buClr>
              <a:buFont typeface="Times" pitchFamily="18" charset="0"/>
              <a:buChar char="•"/>
            </a:pPr>
            <a:endParaRPr lang="en-US" sz="1800" dirty="0">
              <a:solidFill>
                <a:schemeClr val="tx1"/>
              </a:solidFill>
            </a:endParaRPr>
          </a:p>
        </p:txBody>
      </p:sp>
      <p:pic>
        <p:nvPicPr>
          <p:cNvPr id="108547" name="Picture 3"/>
          <p:cNvPicPr>
            <a:picLocks noChangeAspect="1" noChangeArrowheads="1"/>
          </p:cNvPicPr>
          <p:nvPr/>
        </p:nvPicPr>
        <p:blipFill>
          <a:blip r:embed="rId5" cstate="print"/>
          <a:srcRect/>
          <a:stretch>
            <a:fillRect/>
          </a:stretch>
        </p:blipFill>
        <p:spPr bwMode="auto">
          <a:xfrm>
            <a:off x="6188148" y="49210"/>
            <a:ext cx="2955851" cy="5225971"/>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12642"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extensions</a:t>
            </a:r>
            <a:endParaRPr lang="en-GB" sz="2400" dirty="0" smtClean="0">
              <a:ea typeface="ＭＳ Ｐゴシック" pitchFamily="34" charset="-128"/>
            </a:endParaRPr>
          </a:p>
        </p:txBody>
      </p:sp>
      <p:sp>
        <p:nvSpPr>
          <p:cNvPr id="1030" name="Rectangle 9"/>
          <p:cNvSpPr txBox="1">
            <a:spLocks noChangeArrowheads="1"/>
          </p:cNvSpPr>
          <p:nvPr/>
        </p:nvSpPr>
        <p:spPr bwMode="auto">
          <a:xfrm>
            <a:off x="83130" y="1212993"/>
            <a:ext cx="4516579" cy="5270934"/>
          </a:xfrm>
          <a:prstGeom prst="rect">
            <a:avLst/>
          </a:prstGeom>
          <a:noFill/>
          <a:ln w="9525">
            <a:noFill/>
            <a:miter lim="800000"/>
            <a:headEnd/>
            <a:tailEnd/>
          </a:ln>
        </p:spPr>
        <p:txBody>
          <a:bodyPr/>
          <a:lstStyle/>
          <a:p>
            <a:pPr marL="342900" indent="-342900">
              <a:spcBef>
                <a:spcPct val="20000"/>
              </a:spcBef>
              <a:buClr>
                <a:srgbClr val="16206B"/>
              </a:buClr>
              <a:buFont typeface="Times" pitchFamily="18" charset="0"/>
              <a:buChar char="•"/>
            </a:pPr>
            <a:r>
              <a:rPr lang="en-US" sz="1800" dirty="0" smtClean="0">
                <a:solidFill>
                  <a:schemeClr val="tx1"/>
                </a:solidFill>
              </a:rPr>
              <a:t>Additional attributes to </a:t>
            </a:r>
            <a:r>
              <a:rPr lang="en-US" sz="1800" dirty="0" err="1" smtClean="0">
                <a:solidFill>
                  <a:schemeClr val="tx1"/>
                </a:solidFill>
              </a:rPr>
              <a:t>RotatingMachine</a:t>
            </a:r>
            <a:r>
              <a:rPr lang="en-US" sz="1800" dirty="0" smtClean="0">
                <a:solidFill>
                  <a:schemeClr val="tx1"/>
                </a:solidFill>
              </a:rPr>
              <a:t>: </a:t>
            </a:r>
            <a:r>
              <a:rPr lang="en-US" sz="1800" dirty="0" err="1" smtClean="0">
                <a:solidFill>
                  <a:schemeClr val="tx1"/>
                </a:solidFill>
              </a:rPr>
              <a:t>parametersFormType</a:t>
            </a:r>
            <a:r>
              <a:rPr lang="en-US" sz="1800" dirty="0" smtClean="0">
                <a:solidFill>
                  <a:schemeClr val="tx1"/>
                </a:solidFill>
              </a:rPr>
              <a:t> used for Dynamics</a:t>
            </a:r>
          </a:p>
          <a:p>
            <a:pPr marL="342900" indent="-342900">
              <a:spcBef>
                <a:spcPct val="20000"/>
              </a:spcBef>
              <a:buClr>
                <a:srgbClr val="16206B"/>
              </a:buClr>
              <a:buFont typeface="Times" pitchFamily="18" charset="0"/>
              <a:buChar char="•"/>
            </a:pPr>
            <a:r>
              <a:rPr lang="en-US" sz="1800" dirty="0" smtClean="0">
                <a:solidFill>
                  <a:srgbClr val="FF0000"/>
                </a:solidFill>
              </a:rPr>
              <a:t>WG13 conclusion – see next slide</a:t>
            </a: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r>
              <a:rPr lang="en-US" sz="1800" dirty="0" smtClean="0">
                <a:solidFill>
                  <a:schemeClr val="tx1"/>
                </a:solidFill>
              </a:rPr>
              <a:t>Additional attribute to </a:t>
            </a:r>
            <a:r>
              <a:rPr lang="en-US" sz="1800" dirty="0" err="1" smtClean="0">
                <a:solidFill>
                  <a:schemeClr val="tx1"/>
                </a:solidFill>
              </a:rPr>
              <a:t>BusbarSection</a:t>
            </a:r>
            <a:endParaRPr lang="en-US" sz="1800" dirty="0" smtClean="0">
              <a:solidFill>
                <a:schemeClr val="tx1"/>
              </a:solidFill>
            </a:endParaRPr>
          </a:p>
          <a:p>
            <a:pPr marL="342900" indent="-342900">
              <a:spcBef>
                <a:spcPct val="20000"/>
              </a:spcBef>
              <a:buClr>
                <a:srgbClr val="16206B"/>
              </a:buClr>
              <a:buFont typeface="Times" pitchFamily="18" charset="0"/>
              <a:buChar char="•"/>
            </a:pPr>
            <a:r>
              <a:rPr lang="en-US" sz="1800" dirty="0" smtClean="0">
                <a:solidFill>
                  <a:srgbClr val="FF0000"/>
                </a:solidFill>
              </a:rPr>
              <a:t>WG13 conclusion:</a:t>
            </a:r>
          </a:p>
          <a:p>
            <a:pPr marL="342900" lvl="0" indent="-342900">
              <a:spcBef>
                <a:spcPct val="20000"/>
              </a:spcBef>
              <a:buClr>
                <a:srgbClr val="16206B"/>
              </a:buClr>
            </a:pPr>
            <a:r>
              <a:rPr lang="en-US" sz="1800" dirty="0" smtClean="0">
                <a:solidFill>
                  <a:srgbClr val="FF0000"/>
                </a:solidFill>
              </a:rPr>
              <a:t>	Agree to add </a:t>
            </a:r>
            <a:r>
              <a:rPr lang="en-US" sz="1800" dirty="0" err="1" smtClean="0">
                <a:solidFill>
                  <a:srgbClr val="FF0000"/>
                </a:solidFill>
              </a:rPr>
              <a:t>ipMax</a:t>
            </a:r>
            <a:endParaRPr lang="en-US" sz="1800" dirty="0" smtClean="0">
              <a:solidFill>
                <a:srgbClr val="FF0000"/>
              </a:solidFill>
            </a:endParaRPr>
          </a:p>
          <a:p>
            <a:pPr marL="342900" indent="-342900">
              <a:spcBef>
                <a:spcPct val="20000"/>
              </a:spcBef>
              <a:buClr>
                <a:srgbClr val="16206B"/>
              </a:buClr>
              <a:buFont typeface="Times" pitchFamily="18" charset="0"/>
              <a:buChar char="•"/>
            </a:pPr>
            <a:endParaRPr lang="en-US" sz="1800" dirty="0" smtClean="0">
              <a:solidFill>
                <a:schemeClr val="tx1"/>
              </a:solidFill>
            </a:endParaRPr>
          </a:p>
          <a:p>
            <a:pPr marL="342900" indent="-342900">
              <a:spcBef>
                <a:spcPct val="20000"/>
              </a:spcBef>
              <a:buClr>
                <a:srgbClr val="16206B"/>
              </a:buClr>
              <a:buFont typeface="Times" pitchFamily="18" charset="0"/>
              <a:buChar char="•"/>
            </a:pPr>
            <a:endParaRPr lang="en-US" sz="1800" dirty="0">
              <a:solidFill>
                <a:schemeClr val="tx1"/>
              </a:solidFill>
            </a:endParaRPr>
          </a:p>
        </p:txBody>
      </p:sp>
      <p:pic>
        <p:nvPicPr>
          <p:cNvPr id="112643" name="Picture 3"/>
          <p:cNvPicPr>
            <a:picLocks noChangeAspect="1" noChangeArrowheads="1"/>
          </p:cNvPicPr>
          <p:nvPr/>
        </p:nvPicPr>
        <p:blipFill>
          <a:blip r:embed="rId5" cstate="print"/>
          <a:srcRect/>
          <a:stretch>
            <a:fillRect/>
          </a:stretch>
        </p:blipFill>
        <p:spPr bwMode="auto">
          <a:xfrm>
            <a:off x="5024871" y="200892"/>
            <a:ext cx="3949682" cy="3179618"/>
          </a:xfrm>
          <a:prstGeom prst="rect">
            <a:avLst/>
          </a:prstGeom>
          <a:noFill/>
          <a:ln w="9525">
            <a:noFill/>
            <a:miter lim="800000"/>
            <a:headEnd/>
            <a:tailEnd/>
          </a:ln>
        </p:spPr>
      </p:pic>
      <p:pic>
        <p:nvPicPr>
          <p:cNvPr id="112644" name="Picture 4"/>
          <p:cNvPicPr>
            <a:picLocks noChangeAspect="1" noChangeArrowheads="1"/>
          </p:cNvPicPr>
          <p:nvPr/>
        </p:nvPicPr>
        <p:blipFill>
          <a:blip r:embed="rId6" cstate="print"/>
          <a:srcRect/>
          <a:stretch>
            <a:fillRect/>
          </a:stretch>
        </p:blipFill>
        <p:spPr bwMode="auto">
          <a:xfrm>
            <a:off x="5760882" y="3489182"/>
            <a:ext cx="2713770" cy="3119437"/>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79202" r:id="rId4" imgW="0" imgH="0" progId="">
              <p:embed/>
            </p:oleObj>
          </a:graphicData>
        </a:graphic>
      </p:graphicFrame>
      <p:sp>
        <p:nvSpPr>
          <p:cNvPr id="1027" name="Rectangle 4"/>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8" name="Rectangle 530"/>
          <p:cNvSpPr>
            <a:spLocks noChangeArrowheads="1"/>
          </p:cNvSpPr>
          <p:nvPr/>
        </p:nvSpPr>
        <p:spPr bwMode="auto">
          <a:xfrm>
            <a:off x="0" y="6467475"/>
            <a:ext cx="9144000" cy="0"/>
          </a:xfrm>
          <a:prstGeom prst="rect">
            <a:avLst/>
          </a:prstGeom>
          <a:noFill/>
          <a:ln w="9525">
            <a:noFill/>
            <a:miter lim="800000"/>
            <a:headEnd/>
            <a:tailEnd/>
          </a:ln>
        </p:spPr>
        <p:txBody>
          <a:bodyPr wrap="none" anchor="ctr">
            <a:spAutoFit/>
          </a:bodyPr>
          <a:lstStyle/>
          <a:p>
            <a:pPr eaLnBrk="0" hangingPunct="0"/>
            <a:endParaRPr lang="bg-BG">
              <a:solidFill>
                <a:srgbClr val="000000"/>
              </a:solidFill>
            </a:endParaRPr>
          </a:p>
        </p:txBody>
      </p:sp>
      <p:sp>
        <p:nvSpPr>
          <p:cNvPr id="1029" name="Rectangle 8"/>
          <p:cNvSpPr>
            <a:spLocks noGrp="1" noChangeArrowheads="1"/>
          </p:cNvSpPr>
          <p:nvPr>
            <p:ph type="title" idx="4294967295"/>
          </p:nvPr>
        </p:nvSpPr>
        <p:spPr>
          <a:xfrm>
            <a:off x="684213" y="363538"/>
            <a:ext cx="7772400" cy="949325"/>
          </a:xfrm>
        </p:spPr>
        <p:txBody>
          <a:bodyPr/>
          <a:lstStyle/>
          <a:p>
            <a:pPr eaLnBrk="1" hangingPunct="1"/>
            <a:r>
              <a:rPr lang="en-US" sz="2400" dirty="0" smtClean="0">
                <a:ea typeface="ＭＳ Ｐゴシック" pitchFamily="34" charset="-128"/>
              </a:rPr>
              <a:t>ENTSO-E extensions</a:t>
            </a:r>
            <a:endParaRPr lang="en-GB" sz="2400" dirty="0" smtClean="0">
              <a:ea typeface="ＭＳ Ｐゴシック" pitchFamily="34" charset="-128"/>
            </a:endParaRPr>
          </a:p>
        </p:txBody>
      </p:sp>
      <p:sp>
        <p:nvSpPr>
          <p:cNvPr id="1030" name="Rectangle 9"/>
          <p:cNvSpPr txBox="1">
            <a:spLocks noChangeArrowheads="1"/>
          </p:cNvSpPr>
          <p:nvPr/>
        </p:nvSpPr>
        <p:spPr bwMode="auto">
          <a:xfrm>
            <a:off x="83130" y="838907"/>
            <a:ext cx="8936181" cy="5742001"/>
          </a:xfrm>
          <a:prstGeom prst="rect">
            <a:avLst/>
          </a:prstGeom>
          <a:solidFill>
            <a:schemeClr val="bg1"/>
          </a:solidFill>
          <a:ln w="9525">
            <a:noFill/>
            <a:miter lim="800000"/>
            <a:headEnd/>
            <a:tailEnd/>
          </a:ln>
        </p:spPr>
        <p:txBody>
          <a:bodyPr/>
          <a:lstStyle/>
          <a:p>
            <a:r>
              <a:rPr lang="en-US" sz="1800" dirty="0" smtClean="0">
                <a:solidFill>
                  <a:srgbClr val="FF0000"/>
                </a:solidFill>
              </a:rPr>
              <a:t>WG13 discussion/conclusion on </a:t>
            </a:r>
            <a:r>
              <a:rPr lang="en-US" sz="1800" dirty="0" err="1" smtClean="0">
                <a:solidFill>
                  <a:srgbClr val="FF0000"/>
                </a:solidFill>
              </a:rPr>
              <a:t>RotatingMachine</a:t>
            </a:r>
            <a:r>
              <a:rPr lang="en-US" sz="1800" dirty="0" smtClean="0">
                <a:solidFill>
                  <a:srgbClr val="FF0000"/>
                </a:solidFill>
              </a:rPr>
              <a:t>:</a:t>
            </a:r>
          </a:p>
          <a:p>
            <a:pPr lvl="0">
              <a:buFont typeface="Arial" pitchFamily="34" charset="0"/>
              <a:buChar char="•"/>
            </a:pPr>
            <a:r>
              <a:rPr lang="en-US" sz="1800" dirty="0" err="1" smtClean="0">
                <a:solidFill>
                  <a:srgbClr val="FF0000"/>
                </a:solidFill>
              </a:rPr>
              <a:t>parameterFormsType</a:t>
            </a:r>
            <a:r>
              <a:rPr lang="en-US" sz="1800" dirty="0" smtClean="0">
                <a:solidFill>
                  <a:srgbClr val="FF0000"/>
                </a:solidFill>
              </a:rPr>
              <a:t> needs a description</a:t>
            </a:r>
          </a:p>
          <a:p>
            <a:pPr lvl="0">
              <a:buFont typeface="Arial" pitchFamily="34" charset="0"/>
              <a:buChar char="•"/>
            </a:pPr>
            <a:r>
              <a:rPr lang="en-US" sz="1800" dirty="0" smtClean="0">
                <a:solidFill>
                  <a:srgbClr val="FF0000"/>
                </a:solidFill>
              </a:rPr>
              <a:t>Data type </a:t>
            </a:r>
            <a:r>
              <a:rPr lang="en-US" sz="1800" dirty="0" err="1" smtClean="0">
                <a:solidFill>
                  <a:srgbClr val="FF0000"/>
                </a:solidFill>
              </a:rPr>
              <a:t>ParameterFormsType</a:t>
            </a:r>
            <a:r>
              <a:rPr lang="en-US" sz="1800" dirty="0" smtClean="0">
                <a:solidFill>
                  <a:srgbClr val="FF0000"/>
                </a:solidFill>
              </a:rPr>
              <a:t> needs to be moved out of Dynamics package into Domain</a:t>
            </a:r>
          </a:p>
          <a:p>
            <a:pPr lvl="0">
              <a:buFont typeface="Arial" pitchFamily="34" charset="0"/>
              <a:buChar char="•"/>
            </a:pPr>
            <a:r>
              <a:rPr lang="en-US" sz="1800" dirty="0" smtClean="0">
                <a:solidFill>
                  <a:srgbClr val="FF0000"/>
                </a:solidFill>
              </a:rPr>
              <a:t>Can we replace the cross package inheritance (</a:t>
            </a:r>
            <a:r>
              <a:rPr lang="en-US" sz="1800" dirty="0" err="1" smtClean="0">
                <a:solidFill>
                  <a:srgbClr val="FF0000"/>
                </a:solidFill>
              </a:rPr>
              <a:t>GenSync</a:t>
            </a:r>
            <a:r>
              <a:rPr lang="en-US" sz="1800" dirty="0" smtClean="0">
                <a:solidFill>
                  <a:srgbClr val="FF0000"/>
                </a:solidFill>
              </a:rPr>
              <a:t>, </a:t>
            </a:r>
            <a:r>
              <a:rPr lang="en-US" sz="1800" dirty="0" err="1" smtClean="0">
                <a:solidFill>
                  <a:srgbClr val="FF0000"/>
                </a:solidFill>
              </a:rPr>
              <a:t>GenAsync</a:t>
            </a:r>
            <a:r>
              <a:rPr lang="en-US" sz="1800" dirty="0" smtClean="0">
                <a:solidFill>
                  <a:srgbClr val="FF0000"/>
                </a:solidFill>
              </a:rPr>
              <a:t>, </a:t>
            </a:r>
            <a:r>
              <a:rPr lang="en-US" sz="1800" dirty="0" err="1" smtClean="0">
                <a:solidFill>
                  <a:srgbClr val="FF0000"/>
                </a:solidFill>
              </a:rPr>
              <a:t>MotorSync</a:t>
            </a:r>
            <a:r>
              <a:rPr lang="en-US" sz="1800" dirty="0" smtClean="0">
                <a:solidFill>
                  <a:srgbClr val="FF0000"/>
                </a:solidFill>
              </a:rPr>
              <a:t>, and </a:t>
            </a:r>
            <a:r>
              <a:rPr lang="en-US" sz="1800" dirty="0" err="1" smtClean="0">
                <a:solidFill>
                  <a:srgbClr val="FF0000"/>
                </a:solidFill>
              </a:rPr>
              <a:t>MotorAsync</a:t>
            </a:r>
            <a:r>
              <a:rPr lang="en-US" sz="1800" dirty="0" smtClean="0">
                <a:solidFill>
                  <a:srgbClr val="FF0000"/>
                </a:solidFill>
              </a:rPr>
              <a:t> </a:t>
            </a:r>
            <a:r>
              <a:rPr lang="en-US" sz="1800" dirty="0" err="1" smtClean="0">
                <a:solidFill>
                  <a:srgbClr val="FF0000"/>
                </a:solidFill>
              </a:rPr>
              <a:t>inheritinf</a:t>
            </a:r>
            <a:r>
              <a:rPr lang="en-US" sz="1800" dirty="0" smtClean="0">
                <a:solidFill>
                  <a:srgbClr val="FF0000"/>
                </a:solidFill>
              </a:rPr>
              <a:t> from </a:t>
            </a:r>
            <a:r>
              <a:rPr lang="en-US" sz="1800" dirty="0" err="1" smtClean="0">
                <a:solidFill>
                  <a:srgbClr val="FF0000"/>
                </a:solidFill>
              </a:rPr>
              <a:t>RotatingMachine</a:t>
            </a:r>
            <a:r>
              <a:rPr lang="en-US" sz="1800" dirty="0" smtClean="0">
                <a:solidFill>
                  <a:srgbClr val="FF0000"/>
                </a:solidFill>
              </a:rPr>
              <a:t>) with inheritance from a new class (</a:t>
            </a:r>
            <a:r>
              <a:rPr lang="en-US" sz="1800" dirty="0" err="1" smtClean="0">
                <a:solidFill>
                  <a:srgbClr val="FF0000"/>
                </a:solidFill>
              </a:rPr>
              <a:t>RotatingMachineDynamics</a:t>
            </a:r>
            <a:r>
              <a:rPr lang="en-US" sz="1800" dirty="0" smtClean="0">
                <a:solidFill>
                  <a:srgbClr val="FF0000"/>
                </a:solidFill>
              </a:rPr>
              <a:t>) in the Dynamics package?  </a:t>
            </a:r>
          </a:p>
          <a:p>
            <a:pPr lvl="0">
              <a:buFont typeface="Arial" pitchFamily="34" charset="0"/>
              <a:buChar char="•"/>
            </a:pPr>
            <a:r>
              <a:rPr lang="en-US" sz="1800" dirty="0" smtClean="0">
                <a:solidFill>
                  <a:srgbClr val="FF0000"/>
                </a:solidFill>
              </a:rPr>
              <a:t>Is cross package inheritance more of a problem than maintaining two different classes that are associated?</a:t>
            </a:r>
          </a:p>
          <a:p>
            <a:pPr lvl="0">
              <a:buFont typeface="Arial" pitchFamily="34" charset="0"/>
              <a:buChar char="•"/>
            </a:pPr>
            <a:r>
              <a:rPr lang="en-US" sz="1800" dirty="0" smtClean="0">
                <a:solidFill>
                  <a:srgbClr val="FF0000"/>
                </a:solidFill>
              </a:rPr>
              <a:t>Agree to add </a:t>
            </a:r>
            <a:r>
              <a:rPr lang="en-US" sz="1800" dirty="0" err="1" smtClean="0">
                <a:solidFill>
                  <a:srgbClr val="FF0000"/>
                </a:solidFill>
              </a:rPr>
              <a:t>ratedPowerFactor</a:t>
            </a:r>
            <a:r>
              <a:rPr lang="en-US" sz="1800" dirty="0" smtClean="0">
                <a:solidFill>
                  <a:srgbClr val="FF0000"/>
                </a:solidFill>
              </a:rPr>
              <a:t> and </a:t>
            </a:r>
            <a:r>
              <a:rPr lang="en-US" sz="1800" dirty="0" err="1" smtClean="0">
                <a:solidFill>
                  <a:srgbClr val="FF0000"/>
                </a:solidFill>
              </a:rPr>
              <a:t>ratedU</a:t>
            </a:r>
            <a:r>
              <a:rPr lang="en-US" sz="1800" dirty="0" smtClean="0">
                <a:solidFill>
                  <a:srgbClr val="FF0000"/>
                </a:solidFill>
              </a:rPr>
              <a:t> to </a:t>
            </a:r>
            <a:r>
              <a:rPr lang="en-US" sz="1800" dirty="0" err="1" smtClean="0">
                <a:solidFill>
                  <a:srgbClr val="FF0000"/>
                </a:solidFill>
              </a:rPr>
              <a:t>RotatingMachine</a:t>
            </a:r>
            <a:r>
              <a:rPr lang="en-US" sz="1800" dirty="0" smtClean="0">
                <a:solidFill>
                  <a:srgbClr val="FF0000"/>
                </a:solidFill>
              </a:rPr>
              <a:t>.  Need to remove “in kV” from description of </a:t>
            </a:r>
            <a:r>
              <a:rPr lang="en-US" sz="1800" dirty="0" err="1" smtClean="0">
                <a:solidFill>
                  <a:srgbClr val="FF0000"/>
                </a:solidFill>
              </a:rPr>
              <a:t>ratedU</a:t>
            </a:r>
            <a:r>
              <a:rPr lang="en-US" sz="1800" dirty="0" smtClean="0">
                <a:solidFill>
                  <a:srgbClr val="FF0000"/>
                </a:solidFill>
              </a:rPr>
              <a:t>.</a:t>
            </a:r>
          </a:p>
          <a:p>
            <a:pPr lvl="0">
              <a:buFont typeface="Arial" pitchFamily="34" charset="0"/>
              <a:buChar char="•"/>
            </a:pPr>
            <a:r>
              <a:rPr lang="en-US" sz="1800" dirty="0" err="1" smtClean="0">
                <a:solidFill>
                  <a:srgbClr val="FF0000"/>
                </a:solidFill>
              </a:rPr>
              <a:t>SynchronousMachine</a:t>
            </a:r>
            <a:r>
              <a:rPr lang="en-US" sz="1800" dirty="0" smtClean="0">
                <a:solidFill>
                  <a:srgbClr val="FF0000"/>
                </a:solidFill>
              </a:rPr>
              <a:t> can behave in four different ways as 1) Synchronous Generator 2) Asynchronous Generator (wind turbines)  3) Synchronous Motor and 4) </a:t>
            </a:r>
            <a:r>
              <a:rPr lang="en-US" sz="1800" dirty="0" err="1" smtClean="0">
                <a:solidFill>
                  <a:srgbClr val="FF0000"/>
                </a:solidFill>
              </a:rPr>
              <a:t>Asynchonronous</a:t>
            </a:r>
            <a:r>
              <a:rPr lang="en-US" sz="1800" dirty="0" smtClean="0">
                <a:solidFill>
                  <a:srgbClr val="FF0000"/>
                </a:solidFill>
              </a:rPr>
              <a:t> Motor.  Recommend adding synchronous generator attributes directly to </a:t>
            </a:r>
            <a:r>
              <a:rPr lang="en-US" sz="1800" dirty="0" err="1" smtClean="0">
                <a:solidFill>
                  <a:srgbClr val="FF0000"/>
                </a:solidFill>
              </a:rPr>
              <a:t>SynchronousMachine</a:t>
            </a:r>
            <a:r>
              <a:rPr lang="en-US" sz="1800" dirty="0" smtClean="0">
                <a:solidFill>
                  <a:srgbClr val="FF0000"/>
                </a:solidFill>
              </a:rPr>
              <a:t>.   Use existing </a:t>
            </a:r>
            <a:r>
              <a:rPr lang="en-US" sz="1800" dirty="0" err="1" smtClean="0">
                <a:solidFill>
                  <a:srgbClr val="FF0000"/>
                </a:solidFill>
              </a:rPr>
              <a:t>SynchronousMachine</a:t>
            </a:r>
            <a:r>
              <a:rPr lang="en-US" sz="1800" dirty="0" smtClean="0">
                <a:solidFill>
                  <a:srgbClr val="FF0000"/>
                </a:solidFill>
              </a:rPr>
              <a:t> class for a machine that never operates asynchronously.  Use </a:t>
            </a:r>
            <a:r>
              <a:rPr lang="en-US" sz="1800" dirty="0" err="1" smtClean="0">
                <a:solidFill>
                  <a:srgbClr val="FF0000"/>
                </a:solidFill>
              </a:rPr>
              <a:t>AsynchronousMachine</a:t>
            </a:r>
            <a:r>
              <a:rPr lang="en-US" sz="1800" dirty="0" smtClean="0">
                <a:solidFill>
                  <a:srgbClr val="FF0000"/>
                </a:solidFill>
              </a:rPr>
              <a:t> for machines that always operate asynchronously.  Add a new modeling for machines that can operate synchronously or asynchronously.   This recommendation will be taken to the Dynamics modeling team by Chuck, Pat and Terry.</a:t>
            </a:r>
          </a:p>
          <a:p>
            <a:pPr marL="342900" indent="-342900">
              <a:spcBef>
                <a:spcPct val="20000"/>
              </a:spcBef>
              <a:buClr>
                <a:srgbClr val="16206B"/>
              </a:buClr>
              <a:buFont typeface="Times" pitchFamily="18" charset="0"/>
              <a:buChar char="•"/>
            </a:pPr>
            <a:endParaRPr lang="en-US" sz="1800" dirty="0">
              <a:solidFill>
                <a:srgbClr val="FF0000"/>
              </a:solidFill>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01_Standard Master">
  <a:themeElements>
    <a:clrScheme name="01_Standard Master 1">
      <a:dk1>
        <a:srgbClr val="000000"/>
      </a:dk1>
      <a:lt1>
        <a:srgbClr val="FFFFFF"/>
      </a:lt1>
      <a:dk2>
        <a:srgbClr val="201B72"/>
      </a:dk2>
      <a:lt2>
        <a:srgbClr val="AEAFB2"/>
      </a:lt2>
      <a:accent1>
        <a:srgbClr val="62559A"/>
      </a:accent1>
      <a:accent2>
        <a:srgbClr val="FBC100"/>
      </a:accent2>
      <a:accent3>
        <a:srgbClr val="FFFFFF"/>
      </a:accent3>
      <a:accent4>
        <a:srgbClr val="000000"/>
      </a:accent4>
      <a:accent5>
        <a:srgbClr val="B7B4CA"/>
      </a:accent5>
      <a:accent6>
        <a:srgbClr val="E3AF00"/>
      </a:accent6>
      <a:hlink>
        <a:srgbClr val="8379B5"/>
      </a:hlink>
      <a:folHlink>
        <a:srgbClr val="A4A1CE"/>
      </a:folHlink>
    </a:clrScheme>
    <a:fontScheme name="01_Standar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01_Standard Master 1">
        <a:dk1>
          <a:srgbClr val="000000"/>
        </a:dk1>
        <a:lt1>
          <a:srgbClr val="FFFFFF"/>
        </a:lt1>
        <a:dk2>
          <a:srgbClr val="201B72"/>
        </a:dk2>
        <a:lt2>
          <a:srgbClr val="AEAFB2"/>
        </a:lt2>
        <a:accent1>
          <a:srgbClr val="62559A"/>
        </a:accent1>
        <a:accent2>
          <a:srgbClr val="FBC100"/>
        </a:accent2>
        <a:accent3>
          <a:srgbClr val="FFFFFF"/>
        </a:accent3>
        <a:accent4>
          <a:srgbClr val="000000"/>
        </a:accent4>
        <a:accent5>
          <a:srgbClr val="B7B4CA"/>
        </a:accent5>
        <a:accent6>
          <a:srgbClr val="E3AF00"/>
        </a:accent6>
        <a:hlink>
          <a:srgbClr val="8379B5"/>
        </a:hlink>
        <a:folHlink>
          <a:srgbClr val="A4A1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201B72"/>
      </a:dk2>
      <a:lt2>
        <a:srgbClr val="AEAFB2"/>
      </a:lt2>
      <a:accent1>
        <a:srgbClr val="62559A"/>
      </a:accent1>
      <a:accent2>
        <a:srgbClr val="FBC100"/>
      </a:accent2>
      <a:accent3>
        <a:srgbClr val="FFFFFF"/>
      </a:accent3>
      <a:accent4>
        <a:srgbClr val="000000"/>
      </a:accent4>
      <a:accent5>
        <a:srgbClr val="B7B4CA"/>
      </a:accent5>
      <a:accent6>
        <a:srgbClr val="E3AF00"/>
      </a:accent6>
      <a:hlink>
        <a:srgbClr val="8379B5"/>
      </a:hlink>
      <a:folHlink>
        <a:srgbClr val="A4A1CE"/>
      </a:folHlink>
    </a:clrScheme>
    <a:fontScheme name="Benutzerdefiniertes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201B72"/>
        </a:dk2>
        <a:lt2>
          <a:srgbClr val="AEAFB2"/>
        </a:lt2>
        <a:accent1>
          <a:srgbClr val="62559A"/>
        </a:accent1>
        <a:accent2>
          <a:srgbClr val="FBC100"/>
        </a:accent2>
        <a:accent3>
          <a:srgbClr val="FFFFFF"/>
        </a:accent3>
        <a:accent4>
          <a:srgbClr val="000000"/>
        </a:accent4>
        <a:accent5>
          <a:srgbClr val="B7B4CA"/>
        </a:accent5>
        <a:accent6>
          <a:srgbClr val="E3AF00"/>
        </a:accent6>
        <a:hlink>
          <a:srgbClr val="8379B5"/>
        </a:hlink>
        <a:folHlink>
          <a:srgbClr val="A4A1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enutzerdefiniertes Design">
  <a:themeElements>
    <a:clrScheme name="Benutzerdefiniertes Design 1">
      <a:dk1>
        <a:srgbClr val="000000"/>
      </a:dk1>
      <a:lt1>
        <a:srgbClr val="FFFFFF"/>
      </a:lt1>
      <a:dk2>
        <a:srgbClr val="201B72"/>
      </a:dk2>
      <a:lt2>
        <a:srgbClr val="AEAFB2"/>
      </a:lt2>
      <a:accent1>
        <a:srgbClr val="62559A"/>
      </a:accent1>
      <a:accent2>
        <a:srgbClr val="FBC100"/>
      </a:accent2>
      <a:accent3>
        <a:srgbClr val="FFFFFF"/>
      </a:accent3>
      <a:accent4>
        <a:srgbClr val="000000"/>
      </a:accent4>
      <a:accent5>
        <a:srgbClr val="B7B4CA"/>
      </a:accent5>
      <a:accent6>
        <a:srgbClr val="E3AF00"/>
      </a:accent6>
      <a:hlink>
        <a:srgbClr val="8379B5"/>
      </a:hlink>
      <a:folHlink>
        <a:srgbClr val="A4A1CE"/>
      </a:folHlink>
    </a:clrScheme>
    <a:fontScheme name="Benutzerdefiniertes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201B72"/>
        </a:dk2>
        <a:lt2>
          <a:srgbClr val="AEAFB2"/>
        </a:lt2>
        <a:accent1>
          <a:srgbClr val="62559A"/>
        </a:accent1>
        <a:accent2>
          <a:srgbClr val="FBC100"/>
        </a:accent2>
        <a:accent3>
          <a:srgbClr val="FFFFFF"/>
        </a:accent3>
        <a:accent4>
          <a:srgbClr val="000000"/>
        </a:accent4>
        <a:accent5>
          <a:srgbClr val="B7B4CA"/>
        </a:accent5>
        <a:accent6>
          <a:srgbClr val="E3AF00"/>
        </a:accent6>
        <a:hlink>
          <a:srgbClr val="8379B5"/>
        </a:hlink>
        <a:folHlink>
          <a:srgbClr val="A4A1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enutzerdefiniertes Design">
  <a:themeElements>
    <a:clrScheme name="Benutzerdefiniertes Design 1">
      <a:dk1>
        <a:srgbClr val="000000"/>
      </a:dk1>
      <a:lt1>
        <a:srgbClr val="FFFFFF"/>
      </a:lt1>
      <a:dk2>
        <a:srgbClr val="201B72"/>
      </a:dk2>
      <a:lt2>
        <a:srgbClr val="AEAFB2"/>
      </a:lt2>
      <a:accent1>
        <a:srgbClr val="62559A"/>
      </a:accent1>
      <a:accent2>
        <a:srgbClr val="FBC100"/>
      </a:accent2>
      <a:accent3>
        <a:srgbClr val="FFFFFF"/>
      </a:accent3>
      <a:accent4>
        <a:srgbClr val="000000"/>
      </a:accent4>
      <a:accent5>
        <a:srgbClr val="B7B4CA"/>
      </a:accent5>
      <a:accent6>
        <a:srgbClr val="E3AF00"/>
      </a:accent6>
      <a:hlink>
        <a:srgbClr val="8379B5"/>
      </a:hlink>
      <a:folHlink>
        <a:srgbClr val="A4A1CE"/>
      </a:folHlink>
    </a:clrScheme>
    <a:fontScheme name="Benutzerdefiniertes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201B72"/>
        </a:dk2>
        <a:lt2>
          <a:srgbClr val="AEAFB2"/>
        </a:lt2>
        <a:accent1>
          <a:srgbClr val="62559A"/>
        </a:accent1>
        <a:accent2>
          <a:srgbClr val="FBC100"/>
        </a:accent2>
        <a:accent3>
          <a:srgbClr val="FFFFFF"/>
        </a:accent3>
        <a:accent4>
          <a:srgbClr val="000000"/>
        </a:accent4>
        <a:accent5>
          <a:srgbClr val="B7B4CA"/>
        </a:accent5>
        <a:accent6>
          <a:srgbClr val="E3AF00"/>
        </a:accent6>
        <a:hlink>
          <a:srgbClr val="8379B5"/>
        </a:hlink>
        <a:folHlink>
          <a:srgbClr val="A4A1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enutzerdefiniertes Design">
  <a:themeElements>
    <a:clrScheme name="Benutzerdefiniertes Design 1">
      <a:dk1>
        <a:srgbClr val="000000"/>
      </a:dk1>
      <a:lt1>
        <a:srgbClr val="FFFFFF"/>
      </a:lt1>
      <a:dk2>
        <a:srgbClr val="201B72"/>
      </a:dk2>
      <a:lt2>
        <a:srgbClr val="AEAFB2"/>
      </a:lt2>
      <a:accent1>
        <a:srgbClr val="62559A"/>
      </a:accent1>
      <a:accent2>
        <a:srgbClr val="FBC100"/>
      </a:accent2>
      <a:accent3>
        <a:srgbClr val="FFFFFF"/>
      </a:accent3>
      <a:accent4>
        <a:srgbClr val="000000"/>
      </a:accent4>
      <a:accent5>
        <a:srgbClr val="B7B4CA"/>
      </a:accent5>
      <a:accent6>
        <a:srgbClr val="E3AF00"/>
      </a:accent6>
      <a:hlink>
        <a:srgbClr val="8379B5"/>
      </a:hlink>
      <a:folHlink>
        <a:srgbClr val="A4A1CE"/>
      </a:folHlink>
    </a:clrScheme>
    <a:fontScheme name="Benutzerdefiniertes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201B72"/>
        </a:dk2>
        <a:lt2>
          <a:srgbClr val="AEAFB2"/>
        </a:lt2>
        <a:accent1>
          <a:srgbClr val="62559A"/>
        </a:accent1>
        <a:accent2>
          <a:srgbClr val="FBC100"/>
        </a:accent2>
        <a:accent3>
          <a:srgbClr val="FFFFFF"/>
        </a:accent3>
        <a:accent4>
          <a:srgbClr val="000000"/>
        </a:accent4>
        <a:accent5>
          <a:srgbClr val="B7B4CA"/>
        </a:accent5>
        <a:accent6>
          <a:srgbClr val="E3AF00"/>
        </a:accent6>
        <a:hlink>
          <a:srgbClr val="8379B5"/>
        </a:hlink>
        <a:folHlink>
          <a:srgbClr val="A4A1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6D99167C1769CA4BB9C8A9475EF502EB" ma:contentTypeVersion="14" ma:contentTypeDescription="Create a new document." ma:contentTypeScope="" ma:versionID="9afda17765015a74ce02f9327be8437b">
  <xsd:schema xmlns:xsd="http://www.w3.org/2001/XMLSchema" xmlns:xs="http://www.w3.org/2001/XMLSchema" xmlns:p="http://schemas.microsoft.com/office/2006/metadata/properties" targetNamespace="http://schemas.microsoft.com/office/2006/metadata/properties" ma:root="true" ma:fieldsID="e9b2fab02512817938390912e41065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33BB7FE-C671-4E3D-A2C5-DBD43E176AC3}"/>
</file>

<file path=customXml/itemProps2.xml><?xml version="1.0" encoding="utf-8"?>
<ds:datastoreItem xmlns:ds="http://schemas.openxmlformats.org/officeDocument/2006/customXml" ds:itemID="{1D764C22-D418-4B90-B8CD-049D00A8D1EB}"/>
</file>

<file path=customXml/itemProps3.xml><?xml version="1.0" encoding="utf-8"?>
<ds:datastoreItem xmlns:ds="http://schemas.openxmlformats.org/officeDocument/2006/customXml" ds:itemID="{ED69A080-2D25-4AD6-8DBC-A32D8C591C98}"/>
</file>

<file path=docProps/app.xml><?xml version="1.0" encoding="utf-8"?>
<Properties xmlns="http://schemas.openxmlformats.org/officeDocument/2006/extended-properties" xmlns:vt="http://schemas.openxmlformats.org/officeDocument/2006/docPropsVTypes">
  <Template/>
  <TotalTime>4119</TotalTime>
  <Words>3266</Words>
  <Application>Microsoft Office PowerPoint</Application>
  <PresentationFormat>On-screen Show (4:3)</PresentationFormat>
  <Paragraphs>463</Paragraphs>
  <Slides>39</Slides>
  <Notes>35</Notes>
  <HiddenSlides>0</HiddenSlides>
  <MMClips>0</MMClips>
  <ScaleCrop>false</ScaleCrop>
  <HeadingPairs>
    <vt:vector size="6" baseType="variant">
      <vt:variant>
        <vt:lpstr>Theme</vt:lpstr>
      </vt:variant>
      <vt:variant>
        <vt:i4>5</vt:i4>
      </vt:variant>
      <vt:variant>
        <vt:lpstr>Embedded OLE Servers</vt:lpstr>
      </vt:variant>
      <vt:variant>
        <vt:i4>0</vt:i4>
      </vt:variant>
      <vt:variant>
        <vt:lpstr>Slide Titles</vt:lpstr>
      </vt:variant>
      <vt:variant>
        <vt:i4>39</vt:i4>
      </vt:variant>
    </vt:vector>
  </HeadingPairs>
  <TitlesOfParts>
    <vt:vector size="44" baseType="lpstr">
      <vt:lpstr>01_Standard Master</vt:lpstr>
      <vt:lpstr>Benutzerdefiniertes Design</vt:lpstr>
      <vt:lpstr>1_Benutzerdefiniertes Design</vt:lpstr>
      <vt:lpstr>2_Benutzerdefiniertes Design</vt:lpstr>
      <vt:lpstr>3_Benutzerdefiniertes Design</vt:lpstr>
      <vt:lpstr>Slide 1</vt:lpstr>
      <vt:lpstr>TSO feedback on using ENTSO-E profile for frequent exchange</vt:lpstr>
      <vt:lpstr>TSO feedback on using ENTSO-E profile for frequent exchange - Focus on benefits of TP partition</vt:lpstr>
      <vt:lpstr>Focus on EQ/TP/SV partition issue – change in 452, 456</vt:lpstr>
      <vt:lpstr>Focus on EQ/TP/SV partition issue – change in 452, 456</vt:lpstr>
      <vt:lpstr>ENTSO-E extensions</vt:lpstr>
      <vt:lpstr>ENTSO-E extensions</vt:lpstr>
      <vt:lpstr>ENTSO-E extensions</vt:lpstr>
      <vt:lpstr>ENTSO-E extensions</vt:lpstr>
      <vt:lpstr>ENTSO-E extensions</vt:lpstr>
      <vt:lpstr>ENTSO-E extensions</vt:lpstr>
      <vt:lpstr>ENTSO-E extensions</vt:lpstr>
      <vt:lpstr>ENTSO-E extensions</vt:lpstr>
      <vt:lpstr>ENTSO-E extensions</vt:lpstr>
      <vt:lpstr>ENTSO-E extensions</vt:lpstr>
      <vt:lpstr>ENTSO-E extensions</vt:lpstr>
      <vt:lpstr>ENTSO-E issues to WG13 based on the IOP July 2011</vt:lpstr>
      <vt:lpstr>ENTSO-E issues to WG13 based on the IOP July 2011</vt:lpstr>
      <vt:lpstr>ENTSO-E issues to WG13 based on the IOP July 2011</vt:lpstr>
      <vt:lpstr>ENTSO-E issues to WG13 based on the IOP July 2011</vt:lpstr>
      <vt:lpstr>ENTSO-E issues to WG13 based on the IOP July 2011</vt:lpstr>
      <vt:lpstr>ENTSO-E issues to WG13 based on the IOP July 2011</vt:lpstr>
      <vt:lpstr>ENTSO-E issues to WG13 based on the IOP July 2011</vt:lpstr>
      <vt:lpstr>ENTSO-E issues to WG13 based on the IOP July 2011</vt:lpstr>
      <vt:lpstr>ENTSO-E issues to WG13 based on the IOP July 2011</vt:lpstr>
      <vt:lpstr>ENTSO-E issues to WG13 based on the IOP July 2011</vt:lpstr>
      <vt:lpstr>ENTSO-E issues to WG13 based on the IOP July 2011</vt:lpstr>
      <vt:lpstr>ENTSO-E issues to WG13 based on the IOP July 2011</vt:lpstr>
      <vt:lpstr>ENTSO-E issues to WG13 based on the IOP July 2011</vt:lpstr>
      <vt:lpstr>ENTSO-E issues to WG13 based on the IOP July 2011</vt:lpstr>
      <vt:lpstr>ENTSO-E issues to WG13 based on the IOP July 2011</vt:lpstr>
      <vt:lpstr>ENTSO-E issues to WG13 based on the IOP July 2011</vt:lpstr>
      <vt:lpstr>ENTSO-E issues to WG13 based on the IOP July 2011</vt:lpstr>
      <vt:lpstr>PU issue</vt:lpstr>
      <vt:lpstr>ENTSO-E brief feedback on the HVDC modelling</vt:lpstr>
      <vt:lpstr>ENTSO-E brief feedback on the HVDC modelling</vt:lpstr>
      <vt:lpstr>ENTSO-E brief feedback on the HVDC modelling</vt:lpstr>
      <vt:lpstr>ENTSO-E brief feedback on the HVDC modelling</vt:lpstr>
      <vt:lpstr>List of changes in IEC standards – 452, 456, etc</vt:lpstr>
    </vt:vector>
  </TitlesOfParts>
  <Company>Visuelle Kommunikation &amp; Illustration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Markus Oswald</dc:creator>
  <cp:lastModifiedBy>Chavdar</cp:lastModifiedBy>
  <cp:revision>345</cp:revision>
  <cp:lastPrinted>2011-03-21T10:08:26Z</cp:lastPrinted>
  <dcterms:created xsi:type="dcterms:W3CDTF">2010-04-17T15:09:07Z</dcterms:created>
  <dcterms:modified xsi:type="dcterms:W3CDTF">2012-02-20T17:45:33Z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0x0101006D99167C1769CA4BB9C8A9475EF502EB</vt:lpwstr>
  </property>
</Properties>
</file>